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7" r:id="rId2"/>
    <p:sldId id="258" r:id="rId3"/>
    <p:sldId id="261" r:id="rId4"/>
    <p:sldId id="260" r:id="rId5"/>
    <p:sldId id="259" r:id="rId6"/>
    <p:sldId id="310" r:id="rId7"/>
    <p:sldId id="262" r:id="rId8"/>
    <p:sldId id="263" r:id="rId9"/>
    <p:sldId id="264" r:id="rId10"/>
    <p:sldId id="309" r:id="rId11"/>
    <p:sldId id="311" r:id="rId12"/>
    <p:sldId id="265" r:id="rId13"/>
    <p:sldId id="313" r:id="rId14"/>
    <p:sldId id="312" r:id="rId15"/>
    <p:sldId id="316" r:id="rId16"/>
    <p:sldId id="317" r:id="rId17"/>
    <p:sldId id="318" r:id="rId18"/>
    <p:sldId id="266" r:id="rId19"/>
    <p:sldId id="314" r:id="rId20"/>
    <p:sldId id="267" r:id="rId21"/>
    <p:sldId id="268" r:id="rId22"/>
    <p:sldId id="315" r:id="rId23"/>
    <p:sldId id="269" r:id="rId24"/>
    <p:sldId id="321" r:id="rId25"/>
    <p:sldId id="325" r:id="rId26"/>
    <p:sldId id="326" r:id="rId27"/>
    <p:sldId id="327" r:id="rId28"/>
    <p:sldId id="328" r:id="rId29"/>
    <p:sldId id="329" r:id="rId30"/>
    <p:sldId id="330" r:id="rId31"/>
    <p:sldId id="331" r:id="rId32"/>
    <p:sldId id="332" r:id="rId33"/>
    <p:sldId id="322" r:id="rId34"/>
    <p:sldId id="333" r:id="rId35"/>
    <p:sldId id="334" r:id="rId36"/>
    <p:sldId id="335" r:id="rId37"/>
    <p:sldId id="323" r:id="rId38"/>
    <p:sldId id="336" r:id="rId39"/>
    <p:sldId id="324" r:id="rId40"/>
    <p:sldId id="337" r:id="rId41"/>
    <p:sldId id="338" r:id="rId42"/>
    <p:sldId id="339" r:id="rId43"/>
    <p:sldId id="340" r:id="rId44"/>
    <p:sldId id="341" r:id="rId45"/>
    <p:sldId id="342" r:id="rId46"/>
    <p:sldId id="319"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274" r:id="rId60"/>
    <p:sldId id="275" r:id="rId61"/>
    <p:sldId id="286" r:id="rId62"/>
    <p:sldId id="276" r:id="rId63"/>
    <p:sldId id="278" r:id="rId64"/>
    <p:sldId id="280" r:id="rId65"/>
    <p:sldId id="282" r:id="rId66"/>
    <p:sldId id="284" r:id="rId67"/>
    <p:sldId id="356" r:id="rId68"/>
    <p:sldId id="357" r:id="rId69"/>
    <p:sldId id="355" r:id="rId70"/>
    <p:sldId id="358" r:id="rId71"/>
    <p:sldId id="360" r:id="rId72"/>
    <p:sldId id="359" r:id="rId73"/>
    <p:sldId id="361" r:id="rId74"/>
    <p:sldId id="362" r:id="rId75"/>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CC8E6"/>
    <a:srgbClr val="E773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64" autoAdjust="0"/>
    <p:restoredTop sz="83172" autoAdjust="0"/>
  </p:normalViewPr>
  <p:slideViewPr>
    <p:cSldViewPr snapToGrid="0">
      <p:cViewPr varScale="1">
        <p:scale>
          <a:sx n="74" d="100"/>
          <a:sy n="74" d="100"/>
        </p:scale>
        <p:origin x="67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4BE29AD5-2C38-46DE-BE1C-1021C2FCC109}" type="datetimeFigureOut">
              <a:rPr lang="zh-CN" altLang="en-US"/>
              <a:pPr>
                <a:defRPr/>
              </a:pPr>
              <a:t>2018/10/14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BE80B7F1-4880-4726-8AA0-0578E856D9EF}" type="slidenum">
              <a:rPr lang="zh-CN" altLang="en-US"/>
              <a:pPr>
                <a:defRPr/>
              </a:pPr>
              <a:t>‹#›</a:t>
            </a:fld>
            <a:endParaRPr lang="zh-CN" altLang="en-US"/>
          </a:p>
        </p:txBody>
      </p:sp>
    </p:spTree>
    <p:extLst>
      <p:ext uri="{BB962C8B-B14F-4D97-AF65-F5344CB8AC3E}">
        <p14:creationId xmlns:p14="http://schemas.microsoft.com/office/powerpoint/2010/main" val="100974973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F81AE9AE-9656-4232-9B85-D535D2C8B2B2}" type="slidenum">
              <a:rPr lang="zh-CN" altLang="en-US"/>
              <a:pPr fontAlgn="base">
                <a:spcBef>
                  <a:spcPct val="0"/>
                </a:spcBef>
                <a:spcAft>
                  <a:spcPct val="0"/>
                </a:spcAft>
              </a:pPr>
              <a:t>1</a:t>
            </a:fld>
            <a:endParaRPr lang="zh-CN" altLang="en-US"/>
          </a:p>
        </p:txBody>
      </p:sp>
    </p:spTree>
    <p:extLst>
      <p:ext uri="{BB962C8B-B14F-4D97-AF65-F5344CB8AC3E}">
        <p14:creationId xmlns:p14="http://schemas.microsoft.com/office/powerpoint/2010/main" val="1199135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961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224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备注占位符 1"/>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Tree>
    <p:extLst>
      <p:ext uri="{BB962C8B-B14F-4D97-AF65-F5344CB8AC3E}">
        <p14:creationId xmlns:p14="http://schemas.microsoft.com/office/powerpoint/2010/main" val="2113986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备注占位符 1"/>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smtClean="0"/>
              <a:t>1994</a:t>
            </a:r>
            <a:r>
              <a:rPr lang="zh-CN" altLang="en-US" smtClean="0"/>
              <a:t>年</a:t>
            </a:r>
            <a:r>
              <a:rPr lang="en-US" altLang="zh-CN" smtClean="0"/>
              <a:t>10</a:t>
            </a:r>
            <a:r>
              <a:rPr lang="zh-CN" altLang="en-US" smtClean="0"/>
              <a:t>月，</a:t>
            </a:r>
            <a:r>
              <a:rPr lang="en-US" altLang="zh-CN" smtClean="0"/>
              <a:t>Grady Booch</a:t>
            </a:r>
            <a:r>
              <a:rPr lang="zh-CN" altLang="en-US" smtClean="0"/>
              <a:t>和</a:t>
            </a:r>
            <a:r>
              <a:rPr lang="en-US" altLang="zh-CN" smtClean="0"/>
              <a:t>Jim Rumbaugh</a:t>
            </a:r>
            <a:r>
              <a:rPr lang="zh-CN" altLang="en-US" smtClean="0"/>
              <a:t>开始致力于统一建模语言。他们首先将</a:t>
            </a:r>
            <a:r>
              <a:rPr lang="en-US" altLang="zh-CN" smtClean="0"/>
              <a:t>Booch 1993</a:t>
            </a:r>
            <a:r>
              <a:rPr lang="zh-CN" altLang="en-US" smtClean="0"/>
              <a:t>和</a:t>
            </a:r>
            <a:r>
              <a:rPr lang="en-US" altLang="zh-CN" smtClean="0"/>
              <a:t>OMT-2</a:t>
            </a:r>
            <a:r>
              <a:rPr lang="zh-CN" altLang="en-US" smtClean="0"/>
              <a:t>统合起来并与</a:t>
            </a:r>
            <a:r>
              <a:rPr lang="en-US" altLang="zh-CN" smtClean="0"/>
              <a:t>1995</a:t>
            </a:r>
            <a:r>
              <a:rPr lang="zh-CN" altLang="en-US" smtClean="0"/>
              <a:t>年</a:t>
            </a:r>
            <a:r>
              <a:rPr lang="en-US" altLang="zh-CN" smtClean="0"/>
              <a:t>10</a:t>
            </a:r>
            <a:r>
              <a:rPr lang="zh-CN" altLang="en-US" smtClean="0"/>
              <a:t>月发布了第一个公开版本，称之为同一方法</a:t>
            </a:r>
            <a:r>
              <a:rPr lang="en-US" altLang="zh-CN" smtClean="0"/>
              <a:t>UM0.8</a:t>
            </a:r>
            <a:r>
              <a:rPr lang="zh-CN" altLang="en-US" smtClean="0"/>
              <a:t>（</a:t>
            </a:r>
            <a:r>
              <a:rPr lang="en-US" altLang="zh-CN" smtClean="0"/>
              <a:t>Unitied Method</a:t>
            </a:r>
            <a:r>
              <a:rPr lang="zh-CN" altLang="en-US" smtClean="0"/>
              <a:t>）。</a:t>
            </a:r>
            <a:r>
              <a:rPr lang="en-US" altLang="zh-CN" smtClean="0"/>
              <a:t>1995</a:t>
            </a:r>
            <a:r>
              <a:rPr lang="zh-CN" altLang="en-US" smtClean="0"/>
              <a:t>年秋，</a:t>
            </a:r>
            <a:r>
              <a:rPr lang="en-US" altLang="zh-CN" smtClean="0"/>
              <a:t>OOSE</a:t>
            </a:r>
            <a:r>
              <a:rPr lang="zh-CN" altLang="en-US" smtClean="0"/>
              <a:t>创始人</a:t>
            </a:r>
            <a:r>
              <a:rPr lang="en-US" altLang="zh-CN" smtClean="0"/>
              <a:t>Jacobson</a:t>
            </a:r>
            <a:r>
              <a:rPr lang="zh-CN" altLang="en-US" smtClean="0"/>
              <a:t>加盟到这一工作中。经过</a:t>
            </a:r>
            <a:r>
              <a:rPr lang="en-US" altLang="zh-CN" smtClean="0"/>
              <a:t>Booch</a:t>
            </a:r>
            <a:r>
              <a:rPr lang="zh-CN" altLang="en-US" smtClean="0"/>
              <a:t>、</a:t>
            </a:r>
            <a:r>
              <a:rPr lang="en-US" altLang="zh-CN" smtClean="0"/>
              <a:t>Rumbaugh</a:t>
            </a:r>
            <a:r>
              <a:rPr lang="zh-CN" altLang="en-US" smtClean="0"/>
              <a:t>和</a:t>
            </a:r>
            <a:r>
              <a:rPr lang="en-US" altLang="zh-CN" smtClean="0"/>
              <a:t>Jacobson</a:t>
            </a:r>
            <a:r>
              <a:rPr lang="zh-CN" altLang="en-US" smtClean="0"/>
              <a:t>三人的共同努力，于</a:t>
            </a:r>
            <a:r>
              <a:rPr lang="en-US" altLang="zh-CN" smtClean="0"/>
              <a:t>1996</a:t>
            </a:r>
            <a:r>
              <a:rPr lang="zh-CN" altLang="en-US" smtClean="0"/>
              <a:t>年</a:t>
            </a:r>
            <a:r>
              <a:rPr lang="en-US" altLang="zh-CN" smtClean="0"/>
              <a:t>6</a:t>
            </a:r>
            <a:r>
              <a:rPr lang="zh-CN" altLang="en-US" smtClean="0"/>
              <a:t>月和</a:t>
            </a:r>
            <a:r>
              <a:rPr lang="en-US" altLang="zh-CN" smtClean="0"/>
              <a:t>10</a:t>
            </a:r>
            <a:r>
              <a:rPr lang="zh-CN" altLang="en-US" smtClean="0"/>
              <a:t>月分别发布了两个新的版本，及</a:t>
            </a:r>
            <a:r>
              <a:rPr lang="en-US" altLang="zh-CN" smtClean="0"/>
              <a:t>UML0.9</a:t>
            </a:r>
            <a:r>
              <a:rPr lang="zh-CN" altLang="en-US" smtClean="0"/>
              <a:t>和</a:t>
            </a:r>
            <a:r>
              <a:rPr lang="en-US" altLang="zh-CN" smtClean="0"/>
              <a:t>UML0.91</a:t>
            </a:r>
            <a:r>
              <a:rPr lang="zh-CN" altLang="en-US" smtClean="0"/>
              <a:t>，并将</a:t>
            </a:r>
            <a:r>
              <a:rPr lang="en-US" altLang="zh-CN" smtClean="0"/>
              <a:t>UM</a:t>
            </a:r>
            <a:r>
              <a:rPr lang="zh-CN" altLang="en-US" smtClean="0"/>
              <a:t>重新命名为</a:t>
            </a:r>
            <a:r>
              <a:rPr lang="en-US" altLang="zh-CN" smtClean="0"/>
              <a:t>UML</a:t>
            </a:r>
            <a:r>
              <a:rPr lang="zh-CN" altLang="en-US" smtClean="0"/>
              <a:t>（</a:t>
            </a:r>
            <a:r>
              <a:rPr lang="en-US" altLang="zh-CN" smtClean="0"/>
              <a:t>Unified Modeling Language</a:t>
            </a:r>
            <a:r>
              <a:rPr lang="zh-CN" altLang="en-US" smtClean="0"/>
              <a:t>）。</a:t>
            </a:r>
          </a:p>
        </p:txBody>
      </p:sp>
    </p:spTree>
    <p:extLst>
      <p:ext uri="{BB962C8B-B14F-4D97-AF65-F5344CB8AC3E}">
        <p14:creationId xmlns:p14="http://schemas.microsoft.com/office/powerpoint/2010/main" val="4035129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33796" name="日期占位符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A4F40167-C279-49C2-88ED-90D1D1063FEF}" type="datetime1">
              <a:rPr lang="zh-CN" altLang="en-US">
                <a:latin typeface="Arial" panose="020B0604020202020204" pitchFamily="34" charset="0"/>
              </a:rPr>
              <a:pPr fontAlgn="base">
                <a:spcBef>
                  <a:spcPct val="0"/>
                </a:spcBef>
                <a:spcAft>
                  <a:spcPct val="0"/>
                </a:spcAft>
              </a:pPr>
              <a:t>2018/10/14</a:t>
            </a:fld>
            <a:endParaRPr lang="zh-CN" altLang="en-US">
              <a:latin typeface="Arial" panose="020B0604020202020204" pitchFamily="34" charset="0"/>
            </a:endParaRPr>
          </a:p>
        </p:txBody>
      </p:sp>
      <p:sp>
        <p:nvSpPr>
          <p:cNvPr id="33797"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72F03A92-C83B-474A-B75F-05845DB900C6}" type="slidenum">
              <a:rPr lang="zh-CN" altLang="en-US">
                <a:latin typeface="Arial" panose="020B0604020202020204" pitchFamily="34" charset="0"/>
              </a:rPr>
              <a:pPr fontAlgn="base">
                <a:spcBef>
                  <a:spcPct val="0"/>
                </a:spcBef>
                <a:spcAft>
                  <a:spcPct val="0"/>
                </a:spcAft>
              </a:pPr>
              <a:t>20</a:t>
            </a:fld>
            <a:endParaRPr lang="zh-CN" altLang="en-US">
              <a:latin typeface="Arial" panose="020B0604020202020204" pitchFamily="34" charset="0"/>
            </a:endParaRPr>
          </a:p>
        </p:txBody>
      </p:sp>
    </p:spTree>
    <p:extLst>
      <p:ext uri="{BB962C8B-B14F-4D97-AF65-F5344CB8AC3E}">
        <p14:creationId xmlns:p14="http://schemas.microsoft.com/office/powerpoint/2010/main" val="196967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35844" name="日期占位符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B87BB962-2E69-497D-BD16-CC71F0596E5D}" type="datetime1">
              <a:rPr lang="zh-CN" altLang="en-US">
                <a:latin typeface="Arial" panose="020B0604020202020204" pitchFamily="34" charset="0"/>
              </a:rPr>
              <a:pPr fontAlgn="base">
                <a:spcBef>
                  <a:spcPct val="0"/>
                </a:spcBef>
                <a:spcAft>
                  <a:spcPct val="0"/>
                </a:spcAft>
              </a:pPr>
              <a:t>2018/10/14</a:t>
            </a:fld>
            <a:endParaRPr lang="zh-CN" altLang="en-US">
              <a:latin typeface="Arial" panose="020B0604020202020204" pitchFamily="34" charset="0"/>
            </a:endParaRPr>
          </a:p>
        </p:txBody>
      </p:sp>
      <p:sp>
        <p:nvSpPr>
          <p:cNvPr id="35845"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68BC9FFD-C8B8-464C-ABFD-E475D55B0B19}" type="slidenum">
              <a:rPr lang="zh-CN" altLang="en-US">
                <a:latin typeface="Arial" panose="020B0604020202020204" pitchFamily="34" charset="0"/>
              </a:rPr>
              <a:pPr fontAlgn="base">
                <a:spcBef>
                  <a:spcPct val="0"/>
                </a:spcBef>
                <a:spcAft>
                  <a:spcPct val="0"/>
                </a:spcAft>
              </a:pPr>
              <a:t>21</a:t>
            </a:fld>
            <a:endParaRPr lang="zh-CN" altLang="en-US">
              <a:latin typeface="Arial" panose="020B0604020202020204" pitchFamily="34" charset="0"/>
            </a:endParaRPr>
          </a:p>
        </p:txBody>
      </p:sp>
    </p:spTree>
    <p:extLst>
      <p:ext uri="{BB962C8B-B14F-4D97-AF65-F5344CB8AC3E}">
        <p14:creationId xmlns:p14="http://schemas.microsoft.com/office/powerpoint/2010/main" val="1681753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这些元素</a:t>
            </a:r>
            <a:r>
              <a:rPr lang="en-US" altLang="zh-CN" smtClean="0"/>
              <a:t>——</a:t>
            </a:r>
            <a:r>
              <a:rPr lang="zh-CN" altLang="en-US" smtClean="0"/>
              <a:t>类、接口，协作、用况、主动类、构件、制品和结点，是</a:t>
            </a:r>
            <a:r>
              <a:rPr lang="en-US" altLang="zh-CN" smtClean="0"/>
              <a:t>UML</a:t>
            </a:r>
            <a:r>
              <a:rPr lang="zh-CN" altLang="en-US" smtClean="0"/>
              <a:t>模型中可以包含的基本结构事物。它们也有变体，如参与者、信号、实用程序（几种类）、进程和线程（两种主动类）、应用、文档、文件、库、页和表（几种制品）等。</a:t>
            </a:r>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605E5468-A7A9-41EE-B88F-18A3BE336932}" type="slidenum">
              <a:rPr lang="zh-CN" altLang="en-US"/>
              <a:pPr fontAlgn="base">
                <a:spcBef>
                  <a:spcPct val="0"/>
                </a:spcBef>
                <a:spcAft>
                  <a:spcPct val="0"/>
                </a:spcAft>
              </a:pPr>
              <a:t>23</a:t>
            </a:fld>
            <a:endParaRPr lang="zh-CN" altLang="en-US"/>
          </a:p>
        </p:txBody>
      </p:sp>
    </p:spTree>
    <p:extLst>
      <p:ext uri="{BB962C8B-B14F-4D97-AF65-F5344CB8AC3E}">
        <p14:creationId xmlns:p14="http://schemas.microsoft.com/office/powerpoint/2010/main" val="3458971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在图形上，把类画成一个矩形，矩形中通常包括类的名称、属性和操作。</a:t>
            </a:r>
          </a:p>
        </p:txBody>
      </p:sp>
      <p:sp>
        <p:nvSpPr>
          <p:cNvPr id="41988" name="日期占位符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89E20E20-1216-4EE9-A348-49CA09084C10}" type="datetime1">
              <a:rPr lang="zh-CN" altLang="en-US">
                <a:latin typeface="Arial" panose="020B0604020202020204" pitchFamily="34" charset="0"/>
              </a:rPr>
              <a:pPr fontAlgn="base">
                <a:spcBef>
                  <a:spcPct val="0"/>
                </a:spcBef>
                <a:spcAft>
                  <a:spcPct val="0"/>
                </a:spcAft>
              </a:pPr>
              <a:t>2018/10/14</a:t>
            </a:fld>
            <a:endParaRPr lang="zh-CN" altLang="en-US">
              <a:latin typeface="Arial" panose="020B0604020202020204" pitchFamily="34" charset="0"/>
            </a:endParaRPr>
          </a:p>
        </p:txBody>
      </p:sp>
      <p:sp>
        <p:nvSpPr>
          <p:cNvPr id="41989"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CC5C0AC9-1F74-485E-A5E2-AF2386606BF3}" type="slidenum">
              <a:rPr lang="zh-CN" altLang="en-US">
                <a:latin typeface="Arial" panose="020B0604020202020204" pitchFamily="34" charset="0"/>
              </a:rPr>
              <a:pPr fontAlgn="base">
                <a:spcBef>
                  <a:spcPct val="0"/>
                </a:spcBef>
                <a:spcAft>
                  <a:spcPct val="0"/>
                </a:spcAft>
              </a:pPr>
              <a:t>25</a:t>
            </a:fld>
            <a:endParaRPr lang="zh-CN" altLang="en-US">
              <a:latin typeface="Arial" panose="020B0604020202020204" pitchFamily="34" charset="0"/>
            </a:endParaRPr>
          </a:p>
        </p:txBody>
      </p:sp>
    </p:spTree>
    <p:extLst>
      <p:ext uri="{BB962C8B-B14F-4D97-AF65-F5344CB8AC3E}">
        <p14:creationId xmlns:p14="http://schemas.microsoft.com/office/powerpoint/2010/main" val="807213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接口的声明看上去像一个类，在名称的上方标注着关键字</a:t>
            </a:r>
            <a:r>
              <a:rPr lang="en-US" altLang="zh-CN" smtClean="0"/>
              <a:t>《interface》</a:t>
            </a:r>
            <a:r>
              <a:rPr lang="zh-CN" altLang="en-US" smtClean="0"/>
              <a:t>；除非有时用来表示常量，否则不需要属性。接口很少单独出现。把由类提供的对外接口表示成用线连接到类框的一个小圆圈，把类向其他类请求的接口表示成用线连接到类框的半个小圆圈。</a:t>
            </a:r>
          </a:p>
        </p:txBody>
      </p:sp>
      <p:sp>
        <p:nvSpPr>
          <p:cNvPr id="44036" name="日期占位符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7544757-2EEF-479C-9FCA-8B29368802A1}" type="datetime1">
              <a:rPr lang="zh-CN" altLang="en-US">
                <a:latin typeface="Arial" panose="020B0604020202020204" pitchFamily="34" charset="0"/>
              </a:rPr>
              <a:pPr fontAlgn="base">
                <a:spcBef>
                  <a:spcPct val="0"/>
                </a:spcBef>
                <a:spcAft>
                  <a:spcPct val="0"/>
                </a:spcAft>
              </a:pPr>
              <a:t>2018/10/14</a:t>
            </a:fld>
            <a:endParaRPr lang="zh-CN" altLang="en-US">
              <a:latin typeface="Arial" panose="020B0604020202020204" pitchFamily="34" charset="0"/>
            </a:endParaRPr>
          </a:p>
        </p:txBody>
      </p:sp>
      <p:sp>
        <p:nvSpPr>
          <p:cNvPr id="44037"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7C45BB5E-0A15-4B03-A7E5-F4570AD1CD1F}" type="slidenum">
              <a:rPr lang="zh-CN" altLang="en-US">
                <a:latin typeface="Arial" panose="020B0604020202020204" pitchFamily="34" charset="0"/>
              </a:rPr>
              <a:pPr fontAlgn="base">
                <a:spcBef>
                  <a:spcPct val="0"/>
                </a:spcBef>
                <a:spcAft>
                  <a:spcPct val="0"/>
                </a:spcAft>
              </a:pPr>
              <a:t>26</a:t>
            </a:fld>
            <a:endParaRPr lang="zh-CN" altLang="en-US">
              <a:latin typeface="Arial" panose="020B0604020202020204" pitchFamily="34" charset="0"/>
            </a:endParaRPr>
          </a:p>
        </p:txBody>
      </p:sp>
    </p:spTree>
    <p:extLst>
      <p:ext uri="{BB962C8B-B14F-4D97-AF65-F5344CB8AC3E}">
        <p14:creationId xmlns:p14="http://schemas.microsoft.com/office/powerpoint/2010/main" val="3231673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在图形上，把协作画成虚线椭圆，有时仅包含它的名称。</a:t>
            </a:r>
          </a:p>
        </p:txBody>
      </p:sp>
      <p:sp>
        <p:nvSpPr>
          <p:cNvPr id="46084" name="日期占位符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3B2B5C05-332B-4EB3-8DB4-45823AC7DD09}" type="datetime1">
              <a:rPr lang="zh-CN" altLang="en-US">
                <a:latin typeface="Arial" panose="020B0604020202020204" pitchFamily="34" charset="0"/>
              </a:rPr>
              <a:pPr fontAlgn="base">
                <a:spcBef>
                  <a:spcPct val="0"/>
                </a:spcBef>
                <a:spcAft>
                  <a:spcPct val="0"/>
                </a:spcAft>
              </a:pPr>
              <a:t>2018/10/14</a:t>
            </a:fld>
            <a:endParaRPr lang="zh-CN" altLang="en-US">
              <a:latin typeface="Arial" panose="020B0604020202020204" pitchFamily="34" charset="0"/>
            </a:endParaRPr>
          </a:p>
        </p:txBody>
      </p:sp>
      <p:sp>
        <p:nvSpPr>
          <p:cNvPr id="46085"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3D6DEC0F-CFCA-4209-AFFF-43A25D660CFA}" type="slidenum">
              <a:rPr lang="zh-CN" altLang="en-US">
                <a:latin typeface="Arial" panose="020B0604020202020204" pitchFamily="34" charset="0"/>
              </a:rPr>
              <a:pPr fontAlgn="base">
                <a:spcBef>
                  <a:spcPct val="0"/>
                </a:spcBef>
                <a:spcAft>
                  <a:spcPct val="0"/>
                </a:spcAft>
              </a:pPr>
              <a:t>27</a:t>
            </a:fld>
            <a:endParaRPr lang="zh-CN" altLang="en-US">
              <a:latin typeface="Arial" panose="020B0604020202020204" pitchFamily="34" charset="0"/>
            </a:endParaRPr>
          </a:p>
        </p:txBody>
      </p:sp>
    </p:spTree>
    <p:extLst>
      <p:ext uri="{BB962C8B-B14F-4D97-AF65-F5344CB8AC3E}">
        <p14:creationId xmlns:p14="http://schemas.microsoft.com/office/powerpoint/2010/main" val="1881097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D791B5BD-0BCE-48EC-A64B-73D9EDC986B6}" type="slidenum">
              <a:rPr lang="zh-CN" altLang="en-US"/>
              <a:pPr fontAlgn="base">
                <a:spcBef>
                  <a:spcPct val="0"/>
                </a:spcBef>
                <a:spcAft>
                  <a:spcPct val="0"/>
                </a:spcAft>
              </a:pPr>
              <a:t>2</a:t>
            </a:fld>
            <a:endParaRPr lang="zh-CN" altLang="en-US"/>
          </a:p>
        </p:txBody>
      </p:sp>
    </p:spTree>
    <p:extLst>
      <p:ext uri="{BB962C8B-B14F-4D97-AF65-F5344CB8AC3E}">
        <p14:creationId xmlns:p14="http://schemas.microsoft.com/office/powerpoint/2010/main" val="2967532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在图形上，把用况画成实线椭圆，通常只包含它的名称。</a:t>
            </a:r>
          </a:p>
        </p:txBody>
      </p:sp>
      <p:sp>
        <p:nvSpPr>
          <p:cNvPr id="48132" name="日期占位符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174E6FB-1393-460E-A5AE-4C50B22CAA0A}" type="datetime1">
              <a:rPr lang="zh-CN" altLang="en-US">
                <a:latin typeface="Arial" panose="020B0604020202020204" pitchFamily="34" charset="0"/>
              </a:rPr>
              <a:pPr fontAlgn="base">
                <a:spcBef>
                  <a:spcPct val="0"/>
                </a:spcBef>
                <a:spcAft>
                  <a:spcPct val="0"/>
                </a:spcAft>
              </a:pPr>
              <a:t>2018/10/14</a:t>
            </a:fld>
            <a:endParaRPr lang="zh-CN" altLang="en-US">
              <a:latin typeface="Arial" panose="020B0604020202020204" pitchFamily="34" charset="0"/>
            </a:endParaRPr>
          </a:p>
        </p:txBody>
      </p:sp>
      <p:sp>
        <p:nvSpPr>
          <p:cNvPr id="48133"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E52957D0-B54C-4215-82BA-F8B36D6B83F0}" type="slidenum">
              <a:rPr lang="zh-CN" altLang="en-US">
                <a:latin typeface="Arial" panose="020B0604020202020204" pitchFamily="34" charset="0"/>
              </a:rPr>
              <a:pPr fontAlgn="base">
                <a:spcBef>
                  <a:spcPct val="0"/>
                </a:spcBef>
                <a:spcAft>
                  <a:spcPct val="0"/>
                </a:spcAft>
              </a:pPr>
              <a:t>28</a:t>
            </a:fld>
            <a:endParaRPr lang="zh-CN" altLang="en-US">
              <a:latin typeface="Arial" panose="020B0604020202020204" pitchFamily="34" charset="0"/>
            </a:endParaRPr>
          </a:p>
        </p:txBody>
      </p:sp>
    </p:spTree>
    <p:extLst>
      <p:ext uri="{BB962C8B-B14F-4D97-AF65-F5344CB8AC3E}">
        <p14:creationId xmlns:p14="http://schemas.microsoft.com/office/powerpoint/2010/main" val="1316743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在图形上，把主动类绘制成类图符，只是它的左右外框是双线，通常它包含名称、属性和操作。</a:t>
            </a:r>
          </a:p>
        </p:txBody>
      </p:sp>
      <p:sp>
        <p:nvSpPr>
          <p:cNvPr id="50180" name="日期占位符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57CE25D3-0224-4EAA-B178-501C5864A546}" type="datetime1">
              <a:rPr lang="zh-CN" altLang="en-US">
                <a:latin typeface="Arial" panose="020B0604020202020204" pitchFamily="34" charset="0"/>
              </a:rPr>
              <a:pPr fontAlgn="base">
                <a:spcBef>
                  <a:spcPct val="0"/>
                </a:spcBef>
                <a:spcAft>
                  <a:spcPct val="0"/>
                </a:spcAft>
              </a:pPr>
              <a:t>2018/10/14</a:t>
            </a:fld>
            <a:endParaRPr lang="zh-CN" altLang="en-US">
              <a:latin typeface="Arial" panose="020B0604020202020204" pitchFamily="34" charset="0"/>
            </a:endParaRPr>
          </a:p>
        </p:txBody>
      </p:sp>
      <p:sp>
        <p:nvSpPr>
          <p:cNvPr id="50181"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53841630-C263-4328-80E4-C38C045B82B7}" type="slidenum">
              <a:rPr lang="zh-CN" altLang="en-US">
                <a:latin typeface="Arial" panose="020B0604020202020204" pitchFamily="34" charset="0"/>
              </a:rPr>
              <a:pPr fontAlgn="base">
                <a:spcBef>
                  <a:spcPct val="0"/>
                </a:spcBef>
                <a:spcAft>
                  <a:spcPct val="0"/>
                </a:spcAft>
              </a:pPr>
              <a:t>29</a:t>
            </a:fld>
            <a:endParaRPr lang="zh-CN" altLang="en-US">
              <a:latin typeface="Arial" panose="020B0604020202020204" pitchFamily="34" charset="0"/>
            </a:endParaRPr>
          </a:p>
        </p:txBody>
      </p:sp>
    </p:spTree>
    <p:extLst>
      <p:ext uri="{BB962C8B-B14F-4D97-AF65-F5344CB8AC3E}">
        <p14:creationId xmlns:p14="http://schemas.microsoft.com/office/powerpoint/2010/main" val="2784120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在图形上，构件的表示很像类，只是在其右上角有一个特殊的图标。</a:t>
            </a:r>
          </a:p>
        </p:txBody>
      </p:sp>
      <p:sp>
        <p:nvSpPr>
          <p:cNvPr id="52228" name="日期占位符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CEC81DEB-137F-4FB4-9FE5-C1752D0E0705}" type="datetime1">
              <a:rPr lang="zh-CN" altLang="en-US">
                <a:latin typeface="Arial" panose="020B0604020202020204" pitchFamily="34" charset="0"/>
              </a:rPr>
              <a:pPr fontAlgn="base">
                <a:spcBef>
                  <a:spcPct val="0"/>
                </a:spcBef>
                <a:spcAft>
                  <a:spcPct val="0"/>
                </a:spcAft>
              </a:pPr>
              <a:t>2018/10/14</a:t>
            </a:fld>
            <a:endParaRPr lang="zh-CN" altLang="en-US">
              <a:latin typeface="Arial" panose="020B0604020202020204" pitchFamily="34" charset="0"/>
            </a:endParaRPr>
          </a:p>
        </p:txBody>
      </p:sp>
      <p:sp>
        <p:nvSpPr>
          <p:cNvPr id="52229"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0C50561D-E429-4C40-9437-5472495888D5}" type="slidenum">
              <a:rPr lang="zh-CN" altLang="en-US">
                <a:latin typeface="Arial" panose="020B0604020202020204" pitchFamily="34" charset="0"/>
              </a:rPr>
              <a:pPr fontAlgn="base">
                <a:spcBef>
                  <a:spcPct val="0"/>
                </a:spcBef>
                <a:spcAft>
                  <a:spcPct val="0"/>
                </a:spcAft>
              </a:pPr>
              <a:t>30</a:t>
            </a:fld>
            <a:endParaRPr lang="zh-CN" altLang="en-US">
              <a:latin typeface="Arial" panose="020B0604020202020204" pitchFamily="34" charset="0"/>
            </a:endParaRPr>
          </a:p>
        </p:txBody>
      </p:sp>
    </p:spTree>
    <p:extLst>
      <p:ext uri="{BB962C8B-B14F-4D97-AF65-F5344CB8AC3E}">
        <p14:creationId xmlns:p14="http://schemas.microsoft.com/office/powerpoint/2010/main" val="1835519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在图形上，把制品画成一个矩形，在其名称的上方标注着关键字</a:t>
            </a:r>
            <a:r>
              <a:rPr lang="en-US" altLang="zh-CN" smtClean="0"/>
              <a:t>《artifact》</a:t>
            </a:r>
            <a:r>
              <a:rPr lang="zh-CN" altLang="en-US" smtClean="0"/>
              <a:t>。</a:t>
            </a:r>
          </a:p>
        </p:txBody>
      </p:sp>
      <p:sp>
        <p:nvSpPr>
          <p:cNvPr id="54276" name="日期占位符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A55B93A-AADF-4C6E-9130-E0E92EF9EE6C}" type="datetime1">
              <a:rPr lang="zh-CN" altLang="en-US">
                <a:latin typeface="Arial" panose="020B0604020202020204" pitchFamily="34" charset="0"/>
              </a:rPr>
              <a:pPr fontAlgn="base">
                <a:spcBef>
                  <a:spcPct val="0"/>
                </a:spcBef>
                <a:spcAft>
                  <a:spcPct val="0"/>
                </a:spcAft>
              </a:pPr>
              <a:t>2018/10/14</a:t>
            </a:fld>
            <a:endParaRPr lang="zh-CN" altLang="en-US">
              <a:latin typeface="Arial" panose="020B0604020202020204" pitchFamily="34" charset="0"/>
            </a:endParaRPr>
          </a:p>
        </p:txBody>
      </p:sp>
      <p:sp>
        <p:nvSpPr>
          <p:cNvPr id="54277"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88735137-573F-4AB9-BEAA-AD2C54E7B38D}" type="slidenum">
              <a:rPr lang="zh-CN" altLang="en-US">
                <a:latin typeface="Arial" panose="020B0604020202020204" pitchFamily="34" charset="0"/>
              </a:rPr>
              <a:pPr fontAlgn="base">
                <a:spcBef>
                  <a:spcPct val="0"/>
                </a:spcBef>
                <a:spcAft>
                  <a:spcPct val="0"/>
                </a:spcAft>
              </a:pPr>
              <a:t>31</a:t>
            </a:fld>
            <a:endParaRPr lang="zh-CN" altLang="en-US">
              <a:latin typeface="Arial" panose="020B0604020202020204" pitchFamily="34" charset="0"/>
            </a:endParaRPr>
          </a:p>
        </p:txBody>
      </p:sp>
    </p:spTree>
    <p:extLst>
      <p:ext uri="{BB962C8B-B14F-4D97-AF65-F5344CB8AC3E}">
        <p14:creationId xmlns:p14="http://schemas.microsoft.com/office/powerpoint/2010/main" val="343834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在图形上，把结点画成一个立方体，通常在立方体中只写它的名称。</a:t>
            </a:r>
          </a:p>
        </p:txBody>
      </p:sp>
      <p:sp>
        <p:nvSpPr>
          <p:cNvPr id="56324" name="日期占位符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E6C21EB-7C96-4569-846F-042B3F5624C9}" type="datetime1">
              <a:rPr lang="zh-CN" altLang="en-US">
                <a:latin typeface="Arial" panose="020B0604020202020204" pitchFamily="34" charset="0"/>
              </a:rPr>
              <a:pPr fontAlgn="base">
                <a:spcBef>
                  <a:spcPct val="0"/>
                </a:spcBef>
                <a:spcAft>
                  <a:spcPct val="0"/>
                </a:spcAft>
              </a:pPr>
              <a:t>2018/10/14</a:t>
            </a:fld>
            <a:endParaRPr lang="zh-CN" altLang="en-US">
              <a:latin typeface="Arial" panose="020B0604020202020204" pitchFamily="34" charset="0"/>
            </a:endParaRPr>
          </a:p>
        </p:txBody>
      </p:sp>
      <p:sp>
        <p:nvSpPr>
          <p:cNvPr id="56325"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CDD10EA5-4767-4C79-BDB7-9F39B4426352}" type="slidenum">
              <a:rPr lang="zh-CN" altLang="en-US">
                <a:latin typeface="Arial" panose="020B0604020202020204" pitchFamily="34" charset="0"/>
              </a:rPr>
              <a:pPr fontAlgn="base">
                <a:spcBef>
                  <a:spcPct val="0"/>
                </a:spcBef>
                <a:spcAft>
                  <a:spcPct val="0"/>
                </a:spcAft>
              </a:pPr>
              <a:t>32</a:t>
            </a:fld>
            <a:endParaRPr lang="zh-CN" altLang="en-US">
              <a:latin typeface="Arial" panose="020B0604020202020204" pitchFamily="34" charset="0"/>
            </a:endParaRPr>
          </a:p>
        </p:txBody>
      </p:sp>
    </p:spTree>
    <p:extLst>
      <p:ext uri="{BB962C8B-B14F-4D97-AF65-F5344CB8AC3E}">
        <p14:creationId xmlns:p14="http://schemas.microsoft.com/office/powerpoint/2010/main" val="2051458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在图形上，把消息画成一条有方向的直线，通常在其上总是带有操作名。</a:t>
            </a:r>
          </a:p>
        </p:txBody>
      </p:sp>
      <p:sp>
        <p:nvSpPr>
          <p:cNvPr id="59396" name="日期占位符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EA80EE5E-B1F4-4187-886D-CB5980A8A470}" type="datetime1">
              <a:rPr lang="zh-CN" altLang="en-US">
                <a:latin typeface="Arial" panose="020B0604020202020204" pitchFamily="34" charset="0"/>
              </a:rPr>
              <a:pPr fontAlgn="base">
                <a:spcBef>
                  <a:spcPct val="0"/>
                </a:spcBef>
                <a:spcAft>
                  <a:spcPct val="0"/>
                </a:spcAft>
              </a:pPr>
              <a:t>2018/10/14</a:t>
            </a:fld>
            <a:endParaRPr lang="zh-CN" altLang="en-US">
              <a:latin typeface="Arial" panose="020B0604020202020204" pitchFamily="34" charset="0"/>
            </a:endParaRPr>
          </a:p>
        </p:txBody>
      </p:sp>
      <p:sp>
        <p:nvSpPr>
          <p:cNvPr id="59397"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47AFDB9E-164E-4193-B108-897BAAFCC2ED}" type="slidenum">
              <a:rPr lang="zh-CN" altLang="en-US">
                <a:latin typeface="Arial" panose="020B0604020202020204" pitchFamily="34" charset="0"/>
              </a:rPr>
              <a:pPr fontAlgn="base">
                <a:spcBef>
                  <a:spcPct val="0"/>
                </a:spcBef>
                <a:spcAft>
                  <a:spcPct val="0"/>
                </a:spcAft>
              </a:pPr>
              <a:t>34</a:t>
            </a:fld>
            <a:endParaRPr lang="zh-CN" altLang="en-US">
              <a:latin typeface="Arial" panose="020B0604020202020204" pitchFamily="34" charset="0"/>
            </a:endParaRPr>
          </a:p>
        </p:txBody>
      </p:sp>
    </p:spTree>
    <p:extLst>
      <p:ext uri="{BB962C8B-B14F-4D97-AF65-F5344CB8AC3E}">
        <p14:creationId xmlns:p14="http://schemas.microsoft.com/office/powerpoint/2010/main" val="2194909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在图形上，把状态画成一个圆角矩形，通常在其中含有状态的名字及其子状态。</a:t>
            </a:r>
          </a:p>
        </p:txBody>
      </p:sp>
      <p:sp>
        <p:nvSpPr>
          <p:cNvPr id="61444" name="日期占位符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46B33E41-A554-445A-B7F0-3DF6A0AC7F71}" type="datetime1">
              <a:rPr lang="zh-CN" altLang="en-US">
                <a:latin typeface="Arial" panose="020B0604020202020204" pitchFamily="34" charset="0"/>
              </a:rPr>
              <a:pPr fontAlgn="base">
                <a:spcBef>
                  <a:spcPct val="0"/>
                </a:spcBef>
                <a:spcAft>
                  <a:spcPct val="0"/>
                </a:spcAft>
              </a:pPr>
              <a:t>2018/10/14</a:t>
            </a:fld>
            <a:endParaRPr lang="zh-CN" altLang="en-US">
              <a:latin typeface="Arial" panose="020B0604020202020204" pitchFamily="34" charset="0"/>
            </a:endParaRPr>
          </a:p>
        </p:txBody>
      </p:sp>
      <p:sp>
        <p:nvSpPr>
          <p:cNvPr id="61445"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157371EE-2A7A-42B8-A2AB-068484F123DA}" type="slidenum">
              <a:rPr lang="zh-CN" altLang="en-US">
                <a:latin typeface="Arial" panose="020B0604020202020204" pitchFamily="34" charset="0"/>
              </a:rPr>
              <a:pPr fontAlgn="base">
                <a:spcBef>
                  <a:spcPct val="0"/>
                </a:spcBef>
                <a:spcAft>
                  <a:spcPct val="0"/>
                </a:spcAft>
              </a:pPr>
              <a:t>35</a:t>
            </a:fld>
            <a:endParaRPr lang="zh-CN" altLang="en-US">
              <a:latin typeface="Arial" panose="020B0604020202020204" pitchFamily="34" charset="0"/>
            </a:endParaRPr>
          </a:p>
        </p:txBody>
      </p:sp>
    </p:spTree>
    <p:extLst>
      <p:ext uri="{BB962C8B-B14F-4D97-AF65-F5344CB8AC3E}">
        <p14:creationId xmlns:p14="http://schemas.microsoft.com/office/powerpoint/2010/main" val="2654763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在图形上，把动作画成一个圆角矩形，在其中含有指明其用途的名字。状态和动作靠不同的语境得以区别。</a:t>
            </a:r>
          </a:p>
        </p:txBody>
      </p:sp>
      <p:sp>
        <p:nvSpPr>
          <p:cNvPr id="63492" name="日期占位符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77F2C43-413D-407A-BA06-61608D40C6D7}" type="datetime1">
              <a:rPr lang="zh-CN" altLang="en-US">
                <a:latin typeface="Arial" panose="020B0604020202020204" pitchFamily="34" charset="0"/>
              </a:rPr>
              <a:pPr fontAlgn="base">
                <a:spcBef>
                  <a:spcPct val="0"/>
                </a:spcBef>
                <a:spcAft>
                  <a:spcPct val="0"/>
                </a:spcAft>
              </a:pPr>
              <a:t>2018/10/14</a:t>
            </a:fld>
            <a:endParaRPr lang="zh-CN" altLang="en-US">
              <a:latin typeface="Arial" panose="020B0604020202020204" pitchFamily="34" charset="0"/>
            </a:endParaRPr>
          </a:p>
        </p:txBody>
      </p:sp>
      <p:sp>
        <p:nvSpPr>
          <p:cNvPr id="63493"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6B43609E-102B-4D74-B40C-562D0E0313EE}" type="slidenum">
              <a:rPr lang="zh-CN" altLang="en-US">
                <a:latin typeface="Arial" panose="020B0604020202020204" pitchFamily="34" charset="0"/>
              </a:rPr>
              <a:pPr fontAlgn="base">
                <a:spcBef>
                  <a:spcPct val="0"/>
                </a:spcBef>
                <a:spcAft>
                  <a:spcPct val="0"/>
                </a:spcAft>
              </a:pPr>
              <a:t>36</a:t>
            </a:fld>
            <a:endParaRPr lang="zh-CN" altLang="en-US">
              <a:latin typeface="Arial" panose="020B0604020202020204" pitchFamily="34" charset="0"/>
            </a:endParaRPr>
          </a:p>
        </p:txBody>
      </p:sp>
    </p:spTree>
    <p:extLst>
      <p:ext uri="{BB962C8B-B14F-4D97-AF65-F5344CB8AC3E}">
        <p14:creationId xmlns:p14="http://schemas.microsoft.com/office/powerpoint/2010/main" val="2274696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在图形上，把包画成带标签的文件夹（一个左上角带有一个小矩形的大矩形），在矩形中通常仅含有包的名称，有时还含有其内容。</a:t>
            </a:r>
          </a:p>
        </p:txBody>
      </p:sp>
      <p:sp>
        <p:nvSpPr>
          <p:cNvPr id="66564" name="日期占位符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7514F391-448F-434C-8CEC-FDE633B41EAF}" type="datetime1">
              <a:rPr lang="zh-CN" altLang="en-US">
                <a:latin typeface="Arial" panose="020B0604020202020204" pitchFamily="34" charset="0"/>
              </a:rPr>
              <a:pPr fontAlgn="base">
                <a:spcBef>
                  <a:spcPct val="0"/>
                </a:spcBef>
                <a:spcAft>
                  <a:spcPct val="0"/>
                </a:spcAft>
              </a:pPr>
              <a:t>2018/10/14</a:t>
            </a:fld>
            <a:endParaRPr lang="zh-CN" altLang="en-US">
              <a:latin typeface="Arial" panose="020B0604020202020204" pitchFamily="34" charset="0"/>
            </a:endParaRPr>
          </a:p>
        </p:txBody>
      </p:sp>
      <p:sp>
        <p:nvSpPr>
          <p:cNvPr id="66565"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0153FF3C-0F15-4C82-B4C7-99D6A739E3E4}" type="slidenum">
              <a:rPr lang="zh-CN" altLang="en-US">
                <a:latin typeface="Arial" panose="020B0604020202020204" pitchFamily="34" charset="0"/>
              </a:rPr>
              <a:pPr fontAlgn="base">
                <a:spcBef>
                  <a:spcPct val="0"/>
                </a:spcBef>
                <a:spcAft>
                  <a:spcPct val="0"/>
                </a:spcAft>
              </a:pPr>
              <a:t>38</a:t>
            </a:fld>
            <a:endParaRPr lang="zh-CN" altLang="en-US">
              <a:latin typeface="Arial" panose="020B0604020202020204" pitchFamily="34" charset="0"/>
            </a:endParaRPr>
          </a:p>
        </p:txBody>
      </p:sp>
    </p:spTree>
    <p:extLst>
      <p:ext uri="{BB962C8B-B14F-4D97-AF65-F5344CB8AC3E}">
        <p14:creationId xmlns:p14="http://schemas.microsoft.com/office/powerpoint/2010/main" val="3565160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在图形上，把注解画成一个右上角是折角的矩形，其中带有文字或图形解释。</a:t>
            </a:r>
          </a:p>
        </p:txBody>
      </p:sp>
      <p:sp>
        <p:nvSpPr>
          <p:cNvPr id="69636" name="日期占位符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BA057C4D-B8EA-41B4-A2CC-23A62A4CB6D9}" type="datetime1">
              <a:rPr lang="zh-CN" altLang="en-US">
                <a:latin typeface="Arial" panose="020B0604020202020204" pitchFamily="34" charset="0"/>
              </a:rPr>
              <a:pPr fontAlgn="base">
                <a:spcBef>
                  <a:spcPct val="0"/>
                </a:spcBef>
                <a:spcAft>
                  <a:spcPct val="0"/>
                </a:spcAft>
              </a:pPr>
              <a:t>2018/10/14</a:t>
            </a:fld>
            <a:endParaRPr lang="zh-CN" altLang="en-US">
              <a:latin typeface="Arial" panose="020B0604020202020204" pitchFamily="34" charset="0"/>
            </a:endParaRPr>
          </a:p>
        </p:txBody>
      </p:sp>
      <p:sp>
        <p:nvSpPr>
          <p:cNvPr id="69637"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CEAD508F-2180-46EB-B53A-450528685EE6}" type="slidenum">
              <a:rPr lang="zh-CN" altLang="en-US">
                <a:latin typeface="Arial" panose="020B0604020202020204" pitchFamily="34" charset="0"/>
              </a:rPr>
              <a:pPr fontAlgn="base">
                <a:spcBef>
                  <a:spcPct val="0"/>
                </a:spcBef>
                <a:spcAft>
                  <a:spcPct val="0"/>
                </a:spcAft>
              </a:pPr>
              <a:t>40</a:t>
            </a:fld>
            <a:endParaRPr lang="zh-CN" altLang="en-US">
              <a:latin typeface="Arial" panose="020B0604020202020204" pitchFamily="34" charset="0"/>
            </a:endParaRPr>
          </a:p>
        </p:txBody>
      </p:sp>
    </p:spTree>
    <p:extLst>
      <p:ext uri="{BB962C8B-B14F-4D97-AF65-F5344CB8AC3E}">
        <p14:creationId xmlns:p14="http://schemas.microsoft.com/office/powerpoint/2010/main" val="1403461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zh-CN" b="1" smtClean="0"/>
              <a:t>统一：</a:t>
            </a:r>
            <a:r>
              <a:rPr lang="zh-CN" altLang="zh-CN" smtClean="0"/>
              <a:t>表示一种通用的标准，它被</a:t>
            </a:r>
            <a:r>
              <a:rPr lang="en-US" altLang="zh-CN" smtClean="0"/>
              <a:t>OMG</a:t>
            </a:r>
            <a:r>
              <a:rPr lang="zh-CN" altLang="zh-CN" smtClean="0"/>
              <a:t>（</a:t>
            </a:r>
            <a:r>
              <a:rPr lang="en-US" altLang="zh-CN" smtClean="0"/>
              <a:t>Objcet Management Group</a:t>
            </a:r>
            <a:r>
              <a:rPr lang="zh-CN" altLang="zh-CN" smtClean="0"/>
              <a:t>对象管理组织）认可，成为软件工业界的一种标准。</a:t>
            </a:r>
            <a:r>
              <a:rPr lang="en-US" altLang="zh-CN" smtClean="0"/>
              <a:t>UML</a:t>
            </a:r>
            <a:r>
              <a:rPr lang="zh-CN" altLang="zh-CN" smtClean="0"/>
              <a:t>表述的的内容能被各类人员所理解，包括客户、领域专家、分析师、设计师、程序员、测试工程师及培训人员等。他们可以通过</a:t>
            </a:r>
            <a:r>
              <a:rPr lang="en-US" altLang="zh-CN" smtClean="0"/>
              <a:t>UML</a:t>
            </a:r>
            <a:r>
              <a:rPr lang="zh-CN" altLang="zh-CN" smtClean="0"/>
              <a:t>充分理解和表达自己所关注的那部分内容。</a:t>
            </a:r>
          </a:p>
          <a:p>
            <a:pPr>
              <a:spcBef>
                <a:spcPct val="0"/>
              </a:spcBef>
            </a:pPr>
            <a:r>
              <a:rPr lang="zh-CN" altLang="zh-CN" b="1" smtClean="0"/>
              <a:t>建模：</a:t>
            </a:r>
            <a:r>
              <a:rPr lang="zh-CN" altLang="zh-CN" smtClean="0"/>
              <a:t>即建立软件系统的模型。为说明建模的价值。</a:t>
            </a:r>
          </a:p>
          <a:p>
            <a:pPr>
              <a:spcBef>
                <a:spcPct val="0"/>
              </a:spcBef>
            </a:pPr>
            <a:r>
              <a:rPr lang="zh-CN" altLang="zh-CN" b="1" smtClean="0"/>
              <a:t>语言：</a:t>
            </a:r>
            <a:r>
              <a:rPr lang="zh-CN" altLang="zh-CN" smtClean="0"/>
              <a:t>表明它是一套按照特定规则和模式组成的符号系统，它用半形式化方法定义，即用图形符号、自然语言和形式语言相结合的方法来描述定义的。</a:t>
            </a:r>
            <a:r>
              <a:rPr lang="en-US" altLang="zh-CN" smtClean="0"/>
              <a:t>UML</a:t>
            </a:r>
            <a:r>
              <a:rPr lang="zh-CN" altLang="zh-CN" smtClean="0"/>
              <a:t>中的图，结构不同，但是是对同一领域的不同角度的观察。</a:t>
            </a:r>
            <a:endParaRPr lang="zh-CN" altLang="en-US" smtClean="0"/>
          </a:p>
        </p:txBody>
      </p:sp>
      <p:sp>
        <p:nvSpPr>
          <p:cNvPr id="13316" name="日期占位符 3"/>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79F16C64-4F39-45DE-95C7-5F6B4D81CE2F}" type="datetime1">
              <a:rPr lang="zh-CN" altLang="en-US">
                <a:latin typeface="Arial" panose="020B0604020202020204" pitchFamily="34" charset="0"/>
              </a:rPr>
              <a:pPr fontAlgn="base">
                <a:spcBef>
                  <a:spcPct val="0"/>
                </a:spcBef>
                <a:spcAft>
                  <a:spcPct val="0"/>
                </a:spcAft>
              </a:pPr>
              <a:t>2018/10/14</a:t>
            </a:fld>
            <a:endParaRPr lang="zh-CN" altLang="en-US">
              <a:latin typeface="Arial" panose="020B0604020202020204" pitchFamily="34" charset="0"/>
            </a:endParaRPr>
          </a:p>
        </p:txBody>
      </p:sp>
      <p:sp>
        <p:nvSpPr>
          <p:cNvPr id="13317" name="灯片编号占位符 4"/>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5DAF723C-5600-43CD-9E34-4EB476C98DDD}" type="slidenum">
              <a:rPr lang="zh-CN" altLang="en-US">
                <a:latin typeface="Arial" panose="020B0604020202020204" pitchFamily="34" charset="0"/>
              </a:rPr>
              <a:pPr fontAlgn="base">
                <a:spcBef>
                  <a:spcPct val="0"/>
                </a:spcBef>
                <a:spcAft>
                  <a:spcPct val="0"/>
                </a:spcAft>
              </a:pPr>
              <a:t>7</a:t>
            </a:fld>
            <a:endParaRPr lang="zh-CN" altLang="en-US">
              <a:latin typeface="Arial" panose="020B0604020202020204" pitchFamily="34" charset="0"/>
            </a:endParaRPr>
          </a:p>
        </p:txBody>
      </p:sp>
    </p:spTree>
    <p:extLst>
      <p:ext uri="{BB962C8B-B14F-4D97-AF65-F5344CB8AC3E}">
        <p14:creationId xmlns:p14="http://schemas.microsoft.com/office/powerpoint/2010/main" val="2830205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这</a:t>
            </a:r>
            <a:r>
              <a:rPr lang="en-US" altLang="zh-CN" smtClean="0"/>
              <a:t>4</a:t>
            </a:r>
            <a:r>
              <a:rPr lang="zh-CN" altLang="en-US" smtClean="0"/>
              <a:t>种元素是</a:t>
            </a:r>
            <a:r>
              <a:rPr lang="en-US" altLang="zh-CN" smtClean="0"/>
              <a:t>UML</a:t>
            </a:r>
            <a:r>
              <a:rPr lang="zh-CN" altLang="en-US" smtClean="0"/>
              <a:t>模型中可以包含的基本关系事务。它们也有变体，例如：精化、跟踪、包含和拓展</a:t>
            </a:r>
          </a:p>
          <a:p>
            <a:pPr>
              <a:spcBef>
                <a:spcPct val="0"/>
              </a:spcBef>
            </a:pPr>
            <a:endParaRPr lang="zh-CN" altLang="en-US" smtClean="0"/>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5E24D7D4-5C84-4F92-9575-9D19225056F4}" type="slidenum">
              <a:rPr lang="zh-CN" altLang="en-US"/>
              <a:pPr fontAlgn="base">
                <a:spcBef>
                  <a:spcPct val="0"/>
                </a:spcBef>
                <a:spcAft>
                  <a:spcPct val="0"/>
                </a:spcAft>
              </a:pPr>
              <a:t>41</a:t>
            </a:fld>
            <a:endParaRPr lang="zh-CN" altLang="en-US"/>
          </a:p>
        </p:txBody>
      </p:sp>
    </p:spTree>
    <p:extLst>
      <p:ext uri="{BB962C8B-B14F-4D97-AF65-F5344CB8AC3E}">
        <p14:creationId xmlns:p14="http://schemas.microsoft.com/office/powerpoint/2010/main" val="1354793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在图形上，把依赖画成一条可能有方向的方向，有时还带有一个标记。</a:t>
            </a:r>
          </a:p>
        </p:txBody>
      </p:sp>
      <p:sp>
        <p:nvSpPr>
          <p:cNvPr id="737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8DCCAB8F-BE67-4410-AB4D-FB1DEA37A030}" type="slidenum">
              <a:rPr lang="zh-CN" altLang="en-US"/>
              <a:pPr fontAlgn="base">
                <a:spcBef>
                  <a:spcPct val="0"/>
                </a:spcBef>
                <a:spcAft>
                  <a:spcPct val="0"/>
                </a:spcAft>
              </a:pPr>
              <a:t>42</a:t>
            </a:fld>
            <a:endParaRPr lang="zh-CN" altLang="en-US"/>
          </a:p>
        </p:txBody>
      </p:sp>
    </p:spTree>
    <p:extLst>
      <p:ext uri="{BB962C8B-B14F-4D97-AF65-F5344CB8AC3E}">
        <p14:creationId xmlns:p14="http://schemas.microsoft.com/office/powerpoint/2010/main" val="2787652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在图形上，把关联画成一条实线，它可能有方向，有时还带有一个标记，而且它还经常含有多重性和端名这样的修饰。</a:t>
            </a:r>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F4FB5C82-DE0B-4EDD-9EA9-B83EEC4989A2}" type="slidenum">
              <a:rPr lang="zh-CN" altLang="en-US"/>
              <a:pPr fontAlgn="base">
                <a:spcBef>
                  <a:spcPct val="0"/>
                </a:spcBef>
                <a:spcAft>
                  <a:spcPct val="0"/>
                </a:spcAft>
              </a:pPr>
              <a:t>43</a:t>
            </a:fld>
            <a:endParaRPr lang="zh-CN" altLang="en-US"/>
          </a:p>
        </p:txBody>
      </p:sp>
    </p:spTree>
    <p:extLst>
      <p:ext uri="{BB962C8B-B14F-4D97-AF65-F5344CB8AC3E}">
        <p14:creationId xmlns:p14="http://schemas.microsoft.com/office/powerpoint/2010/main" val="1065626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在图形上，把泛化关系画成一条带有空心箭头的实线，该实线指向父元素。</a:t>
            </a:r>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474C1D6-CB6D-49EE-8C46-5E6FF53BFFAA}" type="slidenum">
              <a:rPr lang="zh-CN" altLang="en-US"/>
              <a:pPr fontAlgn="base">
                <a:spcBef>
                  <a:spcPct val="0"/>
                </a:spcBef>
                <a:spcAft>
                  <a:spcPct val="0"/>
                </a:spcAft>
              </a:pPr>
              <a:t>44</a:t>
            </a:fld>
            <a:endParaRPr lang="zh-CN" altLang="en-US"/>
          </a:p>
        </p:txBody>
      </p:sp>
    </p:spTree>
    <p:extLst>
      <p:ext uri="{BB962C8B-B14F-4D97-AF65-F5344CB8AC3E}">
        <p14:creationId xmlns:p14="http://schemas.microsoft.com/office/powerpoint/2010/main" val="21591856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在图形上，把实线关系画成一条带有空心箭头的虚线，它是泛化和依赖关系两种图形的结合。</a:t>
            </a:r>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A22AFD9F-9C82-46BC-B02D-B40E133AAE96}" type="slidenum">
              <a:rPr lang="zh-CN" altLang="en-US"/>
              <a:pPr fontAlgn="base">
                <a:spcBef>
                  <a:spcPct val="0"/>
                </a:spcBef>
                <a:spcAft>
                  <a:spcPct val="0"/>
                </a:spcAft>
              </a:pPr>
              <a:t>45</a:t>
            </a:fld>
            <a:endParaRPr lang="zh-CN" altLang="en-US"/>
          </a:p>
        </p:txBody>
      </p:sp>
    </p:spTree>
    <p:extLst>
      <p:ext uri="{BB962C8B-B14F-4D97-AF65-F5344CB8AC3E}">
        <p14:creationId xmlns:p14="http://schemas.microsoft.com/office/powerpoint/2010/main" val="138269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在理论上，图可以包括事物及其关系的任何组合。然而实际中仅出现少量的常见组合，它们与组成软件密集型系统的体系结构的</a:t>
            </a:r>
            <a:r>
              <a:rPr lang="en-US" altLang="zh-CN" smtClean="0"/>
              <a:t>5</a:t>
            </a:r>
            <a:r>
              <a:rPr lang="zh-CN" altLang="en-US" smtClean="0"/>
              <a:t>中最有用的视图相一致。由于这个原因，</a:t>
            </a:r>
            <a:r>
              <a:rPr lang="en-US" altLang="zh-CN" smtClean="0"/>
              <a:t>UML</a:t>
            </a:r>
            <a:r>
              <a:rPr lang="zh-CN" altLang="en-US" smtClean="0"/>
              <a:t>包括</a:t>
            </a:r>
            <a:r>
              <a:rPr lang="en-US" altLang="zh-CN" smtClean="0"/>
              <a:t>13</a:t>
            </a:r>
            <a:r>
              <a:rPr lang="zh-CN" altLang="en-US" smtClean="0"/>
              <a:t>种这样的图。</a:t>
            </a:r>
          </a:p>
        </p:txBody>
      </p:sp>
      <p:sp>
        <p:nvSpPr>
          <p:cNvPr id="82948" name="日期占位符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155161E1-395D-479C-82E2-9CE381A55F0A}" type="datetime1">
              <a:rPr lang="zh-CN" altLang="en-US">
                <a:latin typeface="Arial" panose="020B0604020202020204" pitchFamily="34" charset="0"/>
              </a:rPr>
              <a:pPr fontAlgn="base">
                <a:spcBef>
                  <a:spcPct val="0"/>
                </a:spcBef>
                <a:spcAft>
                  <a:spcPct val="0"/>
                </a:spcAft>
              </a:pPr>
              <a:t>2018/10/14</a:t>
            </a:fld>
            <a:endParaRPr lang="zh-CN" altLang="en-US">
              <a:latin typeface="Arial" panose="020B0604020202020204" pitchFamily="34" charset="0"/>
            </a:endParaRPr>
          </a:p>
        </p:txBody>
      </p:sp>
      <p:sp>
        <p:nvSpPr>
          <p:cNvPr id="82949"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47790906-343A-4C86-91F5-0266DB11D542}" type="slidenum">
              <a:rPr lang="zh-CN" altLang="en-US">
                <a:latin typeface="Arial" panose="020B0604020202020204" pitchFamily="34" charset="0"/>
              </a:rPr>
              <a:pPr fontAlgn="base">
                <a:spcBef>
                  <a:spcPct val="0"/>
                </a:spcBef>
                <a:spcAft>
                  <a:spcPct val="0"/>
                </a:spcAft>
              </a:pPr>
              <a:t>47</a:t>
            </a:fld>
            <a:endParaRPr lang="zh-CN" altLang="en-US">
              <a:latin typeface="Arial" panose="020B0604020202020204" pitchFamily="34" charset="0"/>
            </a:endParaRPr>
          </a:p>
        </p:txBody>
      </p:sp>
    </p:spTree>
    <p:extLst>
      <p:ext uri="{BB962C8B-B14F-4D97-AF65-F5344CB8AC3E}">
        <p14:creationId xmlns:p14="http://schemas.microsoft.com/office/powerpoint/2010/main" val="2300977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一个体系结构视图是对于从某一视角或某一点上看到的系统所做的简化描述，描述中涵盖了系统的某一特定方面，而省略了于此方面无关的实体。也就是说，体系结构要涵盖的内容和决策太多了，超过了人脑</a:t>
            </a:r>
            <a:r>
              <a:rPr lang="en-US" altLang="zh-CN" smtClean="0"/>
              <a:t>"</a:t>
            </a:r>
            <a:r>
              <a:rPr lang="zh-CN" altLang="en-US" smtClean="0"/>
              <a:t>一蹴而就</a:t>
            </a:r>
            <a:r>
              <a:rPr lang="en-US" altLang="zh-CN" smtClean="0"/>
              <a:t>"</a:t>
            </a:r>
            <a:r>
              <a:rPr lang="zh-CN" altLang="en-US" smtClean="0"/>
              <a:t>的能力范围，因此采用</a:t>
            </a:r>
            <a:r>
              <a:rPr lang="en-US" altLang="zh-CN" smtClean="0"/>
              <a:t>"</a:t>
            </a:r>
            <a:r>
              <a:rPr lang="zh-CN" altLang="en-US" smtClean="0"/>
              <a:t>分而治之</a:t>
            </a:r>
            <a:r>
              <a:rPr lang="en-US" altLang="zh-CN" smtClean="0"/>
              <a:t>"</a:t>
            </a:r>
            <a:r>
              <a:rPr lang="zh-CN" altLang="en-US" smtClean="0"/>
              <a:t>的办法从不同视角分别设计；同时，也为软件体系结构的理解、交流和归档提供了方便。值得特别说明的，大多数书籍中都强调多视图方法是软件体系结构归档的方法，其实不然。多视图方法不仅仅是体系结构归档技术，更是指导我们进行体系结构设计的思维方法。那么这里的视角有很多，到底应该怎么采取其中的视角呢？</a:t>
            </a:r>
          </a:p>
        </p:txBody>
      </p:sp>
      <p:sp>
        <p:nvSpPr>
          <p:cNvPr id="97284" name="日期占位符 3"/>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F7512E57-1323-42A4-B4A4-ADD6A4792B2D}" type="datetime1">
              <a:rPr lang="zh-CN" altLang="en-US">
                <a:latin typeface="Arial" panose="020B0604020202020204" pitchFamily="34" charset="0"/>
              </a:rPr>
              <a:pPr fontAlgn="base">
                <a:spcBef>
                  <a:spcPct val="0"/>
                </a:spcBef>
                <a:spcAft>
                  <a:spcPct val="0"/>
                </a:spcAft>
              </a:pPr>
              <a:t>2018/10/14</a:t>
            </a:fld>
            <a:endParaRPr lang="zh-CN" altLang="en-US">
              <a:latin typeface="Arial" panose="020B0604020202020204" pitchFamily="34" charset="0"/>
            </a:endParaRPr>
          </a:p>
        </p:txBody>
      </p:sp>
      <p:sp>
        <p:nvSpPr>
          <p:cNvPr id="97285" name="灯片编号占位符 4"/>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DCFA884E-87AB-4428-96C9-A135544E98E6}" type="slidenum">
              <a:rPr lang="zh-CN" altLang="en-US">
                <a:latin typeface="Arial" panose="020B0604020202020204" pitchFamily="34" charset="0"/>
              </a:rPr>
              <a:pPr fontAlgn="base">
                <a:spcBef>
                  <a:spcPct val="0"/>
                </a:spcBef>
                <a:spcAft>
                  <a:spcPct val="0"/>
                </a:spcAft>
              </a:pPr>
              <a:t>60</a:t>
            </a:fld>
            <a:endParaRPr lang="zh-CN" altLang="en-US">
              <a:latin typeface="Arial" panose="020B0604020202020204" pitchFamily="34" charset="0"/>
            </a:endParaRPr>
          </a:p>
        </p:txBody>
      </p:sp>
    </p:spTree>
    <p:extLst>
      <p:ext uri="{BB962C8B-B14F-4D97-AF65-F5344CB8AC3E}">
        <p14:creationId xmlns:p14="http://schemas.microsoft.com/office/powerpoint/2010/main" val="1189914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在</a:t>
            </a:r>
            <a:r>
              <a:rPr lang="en-US" altLang="zh-CN" smtClean="0"/>
              <a:t>UML</a:t>
            </a:r>
            <a:r>
              <a:rPr lang="zh-CN" altLang="en-US" smtClean="0"/>
              <a:t>中用</a:t>
            </a:r>
            <a:r>
              <a:rPr lang="en-US" altLang="zh-CN" smtClean="0"/>
              <a:t>5</a:t>
            </a:r>
            <a:r>
              <a:rPr lang="zh-CN" altLang="en-US" smtClean="0"/>
              <a:t>种不同的视图来表示一个系统，这些视图从不同的侧面描述系统</a:t>
            </a:r>
          </a:p>
        </p:txBody>
      </p:sp>
      <p:sp>
        <p:nvSpPr>
          <p:cNvPr id="993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04FA7A93-537B-4B7C-863E-9630C84FBF32}" type="slidenum">
              <a:rPr lang="zh-CN" altLang="en-US"/>
              <a:pPr fontAlgn="base">
                <a:spcBef>
                  <a:spcPct val="0"/>
                </a:spcBef>
                <a:spcAft>
                  <a:spcPct val="0"/>
                </a:spcAft>
              </a:pPr>
              <a:t>61</a:t>
            </a:fld>
            <a:endParaRPr lang="zh-CN" altLang="en-US"/>
          </a:p>
        </p:txBody>
      </p:sp>
    </p:spTree>
    <p:extLst>
      <p:ext uri="{BB962C8B-B14F-4D97-AF65-F5344CB8AC3E}">
        <p14:creationId xmlns:p14="http://schemas.microsoft.com/office/powerpoint/2010/main" val="3262745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E80B7F1-4880-4726-8AA0-0578E856D9EF}" type="slidenum">
              <a:rPr lang="zh-CN" altLang="en-US" smtClean="0"/>
              <a:pPr>
                <a:defRPr/>
              </a:pPr>
              <a:t>74</a:t>
            </a:fld>
            <a:endParaRPr lang="zh-CN" altLang="en-US"/>
          </a:p>
        </p:txBody>
      </p:sp>
    </p:spTree>
    <p:extLst>
      <p:ext uri="{BB962C8B-B14F-4D97-AF65-F5344CB8AC3E}">
        <p14:creationId xmlns:p14="http://schemas.microsoft.com/office/powerpoint/2010/main" val="2832550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b="1" smtClean="0"/>
              <a:t>UML</a:t>
            </a:r>
            <a:r>
              <a:rPr lang="zh-CN" altLang="zh-CN" b="1" smtClean="0"/>
              <a:t>是一种语言</a:t>
            </a:r>
            <a:endParaRPr lang="zh-CN" altLang="zh-CN" smtClean="0"/>
          </a:p>
          <a:p>
            <a:pPr>
              <a:spcBef>
                <a:spcPct val="0"/>
              </a:spcBef>
            </a:pPr>
            <a:r>
              <a:rPr lang="zh-CN" altLang="zh-CN" smtClean="0"/>
              <a:t>语言提供了用于交流的词汇表和在词汇表中组合词汇的规则，而建模语言的词汇表和规则注重于对系统进行概念上和物理上的描述</a:t>
            </a:r>
          </a:p>
          <a:p>
            <a:pPr>
              <a:spcBef>
                <a:spcPct val="0"/>
              </a:spcBef>
            </a:pPr>
            <a:r>
              <a:rPr lang="en-US" altLang="zh-CN" smtClean="0"/>
              <a:t> </a:t>
            </a:r>
            <a:endParaRPr lang="zh-CN" altLang="zh-CN" smtClean="0"/>
          </a:p>
          <a:p>
            <a:pPr>
              <a:spcBef>
                <a:spcPct val="0"/>
              </a:spcBef>
            </a:pPr>
            <a:r>
              <a:rPr lang="en-US" altLang="zh-CN" b="1" smtClean="0"/>
              <a:t>UML</a:t>
            </a:r>
            <a:r>
              <a:rPr lang="zh-CN" altLang="zh-CN" b="1" smtClean="0"/>
              <a:t>是一种用于可视化语言</a:t>
            </a:r>
            <a:endParaRPr lang="zh-CN" altLang="zh-CN" smtClean="0"/>
          </a:p>
          <a:p>
            <a:pPr>
              <a:spcBef>
                <a:spcPct val="0"/>
              </a:spcBef>
            </a:pPr>
            <a:r>
              <a:rPr lang="en-US" altLang="zh-CN" smtClean="0"/>
              <a:t>UML</a:t>
            </a:r>
            <a:r>
              <a:rPr lang="zh-CN" altLang="zh-CN" smtClean="0"/>
              <a:t>不仅只是一组图形符号。确切地讲，</a:t>
            </a:r>
            <a:r>
              <a:rPr lang="en-US" altLang="zh-CN" smtClean="0"/>
              <a:t>UML</a:t>
            </a:r>
            <a:r>
              <a:rPr lang="zh-CN" altLang="zh-CN" smtClean="0"/>
              <a:t>表示法中的每个符号都有明确语义。一个开发者可以用</a:t>
            </a:r>
            <a:r>
              <a:rPr lang="en-US" altLang="zh-CN" smtClean="0"/>
              <a:t>UML</a:t>
            </a:r>
            <a:r>
              <a:rPr lang="zh-CN" altLang="zh-CN" smtClean="0"/>
              <a:t>绘制一个模型，而另一个开发者可以无歧义地解释这个模型</a:t>
            </a:r>
          </a:p>
          <a:p>
            <a:pPr>
              <a:spcBef>
                <a:spcPct val="0"/>
              </a:spcBef>
            </a:pPr>
            <a:r>
              <a:rPr lang="en-US" altLang="zh-CN" smtClean="0"/>
              <a:t> </a:t>
            </a:r>
            <a:endParaRPr lang="zh-CN" altLang="zh-CN" smtClean="0"/>
          </a:p>
          <a:p>
            <a:pPr>
              <a:spcBef>
                <a:spcPct val="0"/>
              </a:spcBef>
            </a:pPr>
            <a:r>
              <a:rPr lang="en-US" altLang="zh-CN" b="1" smtClean="0"/>
              <a:t>UML</a:t>
            </a:r>
            <a:r>
              <a:rPr lang="zh-CN" altLang="zh-CN" b="1" smtClean="0"/>
              <a:t>是一种可用于详细描述的语言</a:t>
            </a:r>
            <a:endParaRPr lang="zh-CN" altLang="zh-CN" smtClean="0"/>
          </a:p>
          <a:p>
            <a:pPr>
              <a:spcBef>
                <a:spcPct val="0"/>
              </a:spcBef>
            </a:pPr>
            <a:r>
              <a:rPr lang="en-US" altLang="zh-CN" smtClean="0"/>
              <a:t>UML</a:t>
            </a:r>
            <a:r>
              <a:rPr lang="zh-CN" altLang="zh-CN" smtClean="0"/>
              <a:t>适于对所有重要的分析、设计和实现决策进行详细描述，这些是软件密集型系统在开发和部署时所必需的。</a:t>
            </a:r>
          </a:p>
          <a:p>
            <a:pPr>
              <a:spcBef>
                <a:spcPct val="0"/>
              </a:spcBef>
            </a:pPr>
            <a:r>
              <a:rPr lang="en-US" altLang="zh-CN" smtClean="0"/>
              <a:t> </a:t>
            </a:r>
            <a:endParaRPr lang="zh-CN" altLang="zh-CN" smtClean="0"/>
          </a:p>
          <a:p>
            <a:pPr>
              <a:spcBef>
                <a:spcPct val="0"/>
              </a:spcBef>
            </a:pPr>
            <a:r>
              <a:rPr lang="en-US" altLang="zh-CN" b="1" smtClean="0"/>
              <a:t>UML</a:t>
            </a:r>
            <a:r>
              <a:rPr lang="zh-CN" altLang="zh-CN" b="1" smtClean="0"/>
              <a:t>是一种用于构造的语言</a:t>
            </a:r>
            <a:endParaRPr lang="zh-CN" altLang="zh-CN" smtClean="0"/>
          </a:p>
          <a:p>
            <a:pPr>
              <a:spcBef>
                <a:spcPct val="0"/>
              </a:spcBef>
            </a:pPr>
            <a:r>
              <a:rPr lang="en-US" altLang="zh-CN" smtClean="0"/>
              <a:t>UML</a:t>
            </a:r>
            <a:r>
              <a:rPr lang="zh-CN" altLang="zh-CN" smtClean="0"/>
              <a:t>不是一种可视化的变成语言，但用</a:t>
            </a:r>
            <a:r>
              <a:rPr lang="en-US" altLang="zh-CN" smtClean="0"/>
              <a:t>UML</a:t>
            </a:r>
            <a:r>
              <a:rPr lang="zh-CN" altLang="zh-CN" smtClean="0"/>
              <a:t>描述的模型描述的模型可与各种编程语言直接相关联。这意味着一种可能性，即可把用于</a:t>
            </a:r>
            <a:r>
              <a:rPr lang="en-US" altLang="zh-CN" smtClean="0"/>
              <a:t>UML</a:t>
            </a:r>
            <a:r>
              <a:rPr lang="zh-CN" altLang="zh-CN" smtClean="0"/>
              <a:t>描述的模型映射成语言甚至映射成关系数据库的表或面向对象数据库的持久存储。对一个事物，如果表示为图形方式最为恰当，则用</a:t>
            </a:r>
            <a:r>
              <a:rPr lang="en-US" altLang="zh-CN" smtClean="0"/>
              <a:t>UML</a:t>
            </a:r>
            <a:r>
              <a:rPr lang="zh-CN" altLang="zh-CN" smtClean="0"/>
              <a:t>，而如果表示为文字方式最为恰当，则用编程语言。</a:t>
            </a:r>
          </a:p>
          <a:p>
            <a:pPr>
              <a:spcBef>
                <a:spcPct val="0"/>
              </a:spcBef>
            </a:pPr>
            <a:r>
              <a:rPr lang="en-US" altLang="zh-CN" smtClean="0"/>
              <a:t> </a:t>
            </a:r>
            <a:endParaRPr lang="zh-CN" altLang="zh-CN" smtClean="0"/>
          </a:p>
          <a:p>
            <a:pPr>
              <a:spcBef>
                <a:spcPct val="0"/>
              </a:spcBef>
            </a:pPr>
            <a:r>
              <a:rPr lang="en-US" altLang="zh-CN" b="1" smtClean="0"/>
              <a:t>UML</a:t>
            </a:r>
            <a:r>
              <a:rPr lang="zh-CN" altLang="zh-CN" b="1" smtClean="0"/>
              <a:t>是一种用于文档化的语言</a:t>
            </a:r>
            <a:endParaRPr lang="zh-CN" altLang="zh-CN" smtClean="0"/>
          </a:p>
          <a:p>
            <a:pPr>
              <a:spcBef>
                <a:spcPct val="0"/>
              </a:spcBef>
            </a:pPr>
            <a:r>
              <a:rPr lang="en-US" altLang="zh-CN" smtClean="0"/>
              <a:t>UML</a:t>
            </a:r>
            <a:r>
              <a:rPr lang="zh-CN" altLang="zh-CN" smtClean="0"/>
              <a:t>适于建立系统结构及其所有细节的文档。</a:t>
            </a:r>
            <a:r>
              <a:rPr lang="en-US" altLang="zh-CN" smtClean="0"/>
              <a:t>UML</a:t>
            </a:r>
            <a:r>
              <a:rPr lang="zh-CN" altLang="zh-CN" smtClean="0"/>
              <a:t>还提供了用于表达需求和用于测试的语言。此外，</a:t>
            </a:r>
            <a:r>
              <a:rPr lang="en-US" altLang="zh-CN" smtClean="0"/>
              <a:t>UML</a:t>
            </a:r>
            <a:r>
              <a:rPr lang="zh-CN" altLang="zh-CN" smtClean="0"/>
              <a:t>提供了对项目计划活动和发布管理活动进行建模的语言</a:t>
            </a:r>
          </a:p>
          <a:p>
            <a:pPr>
              <a:spcBef>
                <a:spcPct val="0"/>
              </a:spcBef>
            </a:pPr>
            <a:endParaRPr lang="zh-CN" altLang="en-US" smtClean="0"/>
          </a:p>
        </p:txBody>
      </p:sp>
      <p:sp>
        <p:nvSpPr>
          <p:cNvPr id="153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B7E5F3B6-B46D-41EB-8D6E-CA505EAEAA03}" type="slidenum">
              <a:rPr lang="zh-CN" altLang="en-US"/>
              <a:pPr fontAlgn="base">
                <a:spcBef>
                  <a:spcPct val="0"/>
                </a:spcBef>
                <a:spcAft>
                  <a:spcPct val="0"/>
                </a:spcAft>
              </a:pPr>
              <a:t>8</a:t>
            </a:fld>
            <a:endParaRPr lang="zh-CN" altLang="en-US"/>
          </a:p>
        </p:txBody>
      </p:sp>
    </p:spTree>
    <p:extLst>
      <p:ext uri="{BB962C8B-B14F-4D97-AF65-F5344CB8AC3E}">
        <p14:creationId xmlns:p14="http://schemas.microsoft.com/office/powerpoint/2010/main" val="662481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备注占位符 1"/>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Tree>
    <p:extLst>
      <p:ext uri="{BB962C8B-B14F-4D97-AF65-F5344CB8AC3E}">
        <p14:creationId xmlns:p14="http://schemas.microsoft.com/office/powerpoint/2010/main" val="87093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491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备注占位符 1"/>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smtClean="0"/>
              <a:t>《UML</a:t>
            </a:r>
            <a:r>
              <a:rPr lang="zh-CN" altLang="en-US" smtClean="0"/>
              <a:t>用户指南</a:t>
            </a:r>
            <a:r>
              <a:rPr lang="en-US" altLang="zh-CN" smtClean="0"/>
              <a:t>》</a:t>
            </a:r>
            <a:r>
              <a:rPr lang="zh-CN" altLang="en-US" smtClean="0"/>
              <a:t>（第</a:t>
            </a:r>
            <a:r>
              <a:rPr lang="en-US" altLang="zh-CN" smtClean="0"/>
              <a:t>2</a:t>
            </a:r>
            <a:r>
              <a:rPr lang="zh-CN" altLang="en-US" smtClean="0"/>
              <a:t>版</a:t>
            </a:r>
            <a:r>
              <a:rPr lang="en-US" altLang="zh-CN" smtClean="0"/>
              <a:t>·</a:t>
            </a:r>
            <a:r>
              <a:rPr lang="zh-CN" altLang="en-US" smtClean="0"/>
              <a:t>修订版） </a:t>
            </a:r>
            <a:r>
              <a:rPr lang="en-US" altLang="zh-CN" smtClean="0"/>
              <a:t>P2</a:t>
            </a:r>
            <a:endParaRPr lang="zh-CN" altLang="en-US" smtClean="0"/>
          </a:p>
        </p:txBody>
      </p:sp>
    </p:spTree>
    <p:extLst>
      <p:ext uri="{BB962C8B-B14F-4D97-AF65-F5344CB8AC3E}">
        <p14:creationId xmlns:p14="http://schemas.microsoft.com/office/powerpoint/2010/main" val="3850914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备注占位符 1"/>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smtClean="0"/>
              <a:t>《UML</a:t>
            </a:r>
            <a:r>
              <a:rPr lang="zh-CN" altLang="en-US" smtClean="0"/>
              <a:t>用户指南</a:t>
            </a:r>
            <a:r>
              <a:rPr lang="en-US" altLang="zh-CN" smtClean="0"/>
              <a:t>》</a:t>
            </a:r>
            <a:r>
              <a:rPr lang="zh-CN" altLang="en-US" smtClean="0"/>
              <a:t>（第</a:t>
            </a:r>
            <a:r>
              <a:rPr lang="en-US" altLang="zh-CN" smtClean="0"/>
              <a:t>2</a:t>
            </a:r>
            <a:r>
              <a:rPr lang="zh-CN" altLang="en-US" smtClean="0"/>
              <a:t>版</a:t>
            </a:r>
            <a:r>
              <a:rPr lang="en-US" altLang="zh-CN" smtClean="0"/>
              <a:t>·</a:t>
            </a:r>
            <a:r>
              <a:rPr lang="zh-CN" altLang="en-US" smtClean="0"/>
              <a:t>修订版） </a:t>
            </a:r>
            <a:r>
              <a:rPr lang="en-US" altLang="zh-CN" smtClean="0"/>
              <a:t>P7</a:t>
            </a:r>
          </a:p>
          <a:p>
            <a:pPr>
              <a:spcBef>
                <a:spcPct val="0"/>
              </a:spcBef>
            </a:pPr>
            <a:r>
              <a:rPr lang="zh-CN" altLang="en-US" smtClean="0"/>
              <a:t>简单地讲，对象通常是从问题空间或解空间的词汇中抽取出来的东西；类是对其具有共同性质的一组对象的描述。每一个对象都有标识（能够对它命名，以区别与其他对象）、状态（通常有一些数据与它相联系）和行为（能对该对象做某些事，它也能为其他对象做某些事）。</a:t>
            </a:r>
          </a:p>
        </p:txBody>
      </p:sp>
    </p:spTree>
    <p:extLst>
      <p:ext uri="{BB962C8B-B14F-4D97-AF65-F5344CB8AC3E}">
        <p14:creationId xmlns:p14="http://schemas.microsoft.com/office/powerpoint/2010/main" val="254776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664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DBCEBE3-8729-429D-831B-CEAF4C9310FD}" type="datetime1">
              <a:rPr lang="zh-CN" altLang="en-US"/>
              <a:pPr>
                <a:defRPr/>
              </a:pPr>
              <a:t>2018/10/14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C0E6271-010F-4363-9487-85B7B3A82F4F}" type="slidenum">
              <a:rPr lang="zh-CN" altLang="en-US"/>
              <a:pPr>
                <a:defRPr/>
              </a:pPr>
              <a:t>‹#›</a:t>
            </a:fld>
            <a:endParaRPr lang="zh-CN" altLang="en-US"/>
          </a:p>
        </p:txBody>
      </p:sp>
    </p:spTree>
    <p:extLst>
      <p:ext uri="{BB962C8B-B14F-4D97-AF65-F5344CB8AC3E}">
        <p14:creationId xmlns:p14="http://schemas.microsoft.com/office/powerpoint/2010/main" val="2747621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0E45A061-7A63-4409-B72E-2F7BFCBA259A}" type="datetime1">
              <a:rPr lang="zh-CN" altLang="en-US"/>
              <a:pPr>
                <a:defRPr/>
              </a:pPr>
              <a:t>2018/10/14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72DB511-BC91-48FE-A1E4-8FCCBC0A892A}" type="slidenum">
              <a:rPr lang="zh-CN" altLang="en-US"/>
              <a:pPr>
                <a:defRPr/>
              </a:pPr>
              <a:t>‹#›</a:t>
            </a:fld>
            <a:endParaRPr lang="zh-CN" altLang="en-US"/>
          </a:p>
        </p:txBody>
      </p:sp>
    </p:spTree>
    <p:extLst>
      <p:ext uri="{BB962C8B-B14F-4D97-AF65-F5344CB8AC3E}">
        <p14:creationId xmlns:p14="http://schemas.microsoft.com/office/powerpoint/2010/main" val="3083404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44C753A-FC6C-48C8-ACE6-76A7E2BD92E1}" type="datetime1">
              <a:rPr lang="zh-CN" altLang="en-US"/>
              <a:pPr>
                <a:defRPr/>
              </a:pPr>
              <a:t>2018/10/14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D00EA38-6ACD-4F9C-937E-738BE26DC5D0}" type="slidenum">
              <a:rPr lang="zh-CN" altLang="en-US"/>
              <a:pPr>
                <a:defRPr/>
              </a:pPr>
              <a:t>‹#›</a:t>
            </a:fld>
            <a:endParaRPr lang="zh-CN" altLang="en-US"/>
          </a:p>
        </p:txBody>
      </p:sp>
    </p:spTree>
    <p:extLst>
      <p:ext uri="{BB962C8B-B14F-4D97-AF65-F5344CB8AC3E}">
        <p14:creationId xmlns:p14="http://schemas.microsoft.com/office/powerpoint/2010/main" val="2729435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smtClean="0"/>
            </a:lvl1pPr>
          </a:lstStyle>
          <a:p>
            <a:pPr>
              <a:defRPr/>
            </a:pPr>
            <a:fld id="{8AB45961-7DB5-4C4C-821E-E888F69713C7}" type="datetime1">
              <a:rPr lang="zh-CN" altLang="en-US"/>
              <a:pPr>
                <a:defRPr/>
              </a:pPr>
              <a:t>2018/10/14</a:t>
            </a:fld>
            <a:endParaRPr lang="zh-CN" altLang="zh-CN"/>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pPr>
              <a:defRPr/>
            </a:pPr>
            <a:fld id="{A156CBC2-A481-4BB9-9D34-90D568B8CF3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75908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1EBB134C-6436-46B0-8439-4F1C205FE5EC}" type="datetime1">
              <a:rPr lang="zh-CN" altLang="en-US"/>
              <a:pPr>
                <a:defRPr/>
              </a:pPr>
              <a:t>2018/10/14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68070D5-D88C-4B03-AB6E-1BD653B3A643}" type="slidenum">
              <a:rPr lang="zh-CN" altLang="en-US"/>
              <a:pPr>
                <a:defRPr/>
              </a:pPr>
              <a:t>‹#›</a:t>
            </a:fld>
            <a:endParaRPr lang="zh-CN" altLang="en-US"/>
          </a:p>
        </p:txBody>
      </p:sp>
    </p:spTree>
    <p:extLst>
      <p:ext uri="{BB962C8B-B14F-4D97-AF65-F5344CB8AC3E}">
        <p14:creationId xmlns:p14="http://schemas.microsoft.com/office/powerpoint/2010/main" val="2847385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E69258BC-23CB-4253-BC79-CD083CBF353A}" type="datetime1">
              <a:rPr lang="zh-CN" altLang="en-US"/>
              <a:pPr>
                <a:defRPr/>
              </a:pPr>
              <a:t>2018/10/14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F1022DD-F716-404A-B4D6-F10F6E0A6237}" type="slidenum">
              <a:rPr lang="zh-CN" altLang="en-US"/>
              <a:pPr>
                <a:defRPr/>
              </a:pPr>
              <a:t>‹#›</a:t>
            </a:fld>
            <a:endParaRPr lang="zh-CN" altLang="en-US"/>
          </a:p>
        </p:txBody>
      </p:sp>
    </p:spTree>
    <p:extLst>
      <p:ext uri="{BB962C8B-B14F-4D97-AF65-F5344CB8AC3E}">
        <p14:creationId xmlns:p14="http://schemas.microsoft.com/office/powerpoint/2010/main" val="595531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547974E9-C878-4538-A474-88CD689A4E56}" type="datetime1">
              <a:rPr lang="zh-CN" altLang="en-US"/>
              <a:pPr>
                <a:defRPr/>
              </a:pPr>
              <a:t>2018/10/14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F1977AC-C304-4741-9768-B84A1038A5DD}" type="slidenum">
              <a:rPr lang="zh-CN" altLang="en-US"/>
              <a:pPr>
                <a:defRPr/>
              </a:pPr>
              <a:t>‹#›</a:t>
            </a:fld>
            <a:endParaRPr lang="zh-CN" altLang="en-US"/>
          </a:p>
        </p:txBody>
      </p:sp>
    </p:spTree>
    <p:extLst>
      <p:ext uri="{BB962C8B-B14F-4D97-AF65-F5344CB8AC3E}">
        <p14:creationId xmlns:p14="http://schemas.microsoft.com/office/powerpoint/2010/main" val="440199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E89D377C-46A1-4BFF-A711-9B402DED6AD7}" type="datetime1">
              <a:rPr lang="zh-CN" altLang="en-US"/>
              <a:pPr>
                <a:defRPr/>
              </a:pPr>
              <a:t>2018/10/14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55AF8890-07F7-494B-9AEE-70065E6E1461}" type="slidenum">
              <a:rPr lang="zh-CN" altLang="en-US"/>
              <a:pPr>
                <a:defRPr/>
              </a:pPr>
              <a:t>‹#›</a:t>
            </a:fld>
            <a:endParaRPr lang="zh-CN" altLang="en-US"/>
          </a:p>
        </p:txBody>
      </p:sp>
    </p:spTree>
    <p:extLst>
      <p:ext uri="{BB962C8B-B14F-4D97-AF65-F5344CB8AC3E}">
        <p14:creationId xmlns:p14="http://schemas.microsoft.com/office/powerpoint/2010/main" val="1502146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BA71B42E-0C09-444D-8105-9D67CA24EDAA}" type="datetime1">
              <a:rPr lang="zh-CN" altLang="en-US"/>
              <a:pPr>
                <a:defRPr/>
              </a:pPr>
              <a:t>2018/10/14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5B158D82-2BD8-478E-BDD8-89F74F4A5B6C}" type="slidenum">
              <a:rPr lang="zh-CN" altLang="en-US"/>
              <a:pPr>
                <a:defRPr/>
              </a:pPr>
              <a:t>‹#›</a:t>
            </a:fld>
            <a:endParaRPr lang="zh-CN" altLang="en-US"/>
          </a:p>
        </p:txBody>
      </p:sp>
    </p:spTree>
    <p:extLst>
      <p:ext uri="{BB962C8B-B14F-4D97-AF65-F5344CB8AC3E}">
        <p14:creationId xmlns:p14="http://schemas.microsoft.com/office/powerpoint/2010/main" val="3777752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D751CF4-DA58-4716-B4C9-A7BB632FD015}" type="datetime1">
              <a:rPr lang="zh-CN" altLang="en-US"/>
              <a:pPr>
                <a:defRPr/>
              </a:pPr>
              <a:t>2018/10/14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C3008B93-00EC-4E2A-B563-046B799D9930}" type="slidenum">
              <a:rPr lang="zh-CN" altLang="en-US"/>
              <a:pPr>
                <a:defRPr/>
              </a:pPr>
              <a:t>‹#›</a:t>
            </a:fld>
            <a:endParaRPr lang="zh-CN" altLang="en-US"/>
          </a:p>
        </p:txBody>
      </p:sp>
    </p:spTree>
    <p:extLst>
      <p:ext uri="{BB962C8B-B14F-4D97-AF65-F5344CB8AC3E}">
        <p14:creationId xmlns:p14="http://schemas.microsoft.com/office/powerpoint/2010/main" val="3078225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EF20C23-B3E7-410A-8411-97446F387D28}" type="datetime1">
              <a:rPr lang="zh-CN" altLang="en-US"/>
              <a:pPr>
                <a:defRPr/>
              </a:pPr>
              <a:t>2018/10/14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2FE5294-519D-4FB0-95D8-2BD7355DDEC9}" type="slidenum">
              <a:rPr lang="zh-CN" altLang="en-US"/>
              <a:pPr>
                <a:defRPr/>
              </a:pPr>
              <a:t>‹#›</a:t>
            </a:fld>
            <a:endParaRPr lang="zh-CN" altLang="en-US"/>
          </a:p>
        </p:txBody>
      </p:sp>
    </p:spTree>
    <p:extLst>
      <p:ext uri="{BB962C8B-B14F-4D97-AF65-F5344CB8AC3E}">
        <p14:creationId xmlns:p14="http://schemas.microsoft.com/office/powerpoint/2010/main" val="372952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AF6B3F1-1F02-4987-B358-3BC04BB1998C}" type="datetime1">
              <a:rPr lang="zh-CN" altLang="en-US"/>
              <a:pPr>
                <a:defRPr/>
              </a:pPr>
              <a:t>2018/10/14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AE56FD3-16D6-4CFA-9257-096F9877D0E5}" type="slidenum">
              <a:rPr lang="zh-CN" altLang="en-US"/>
              <a:pPr>
                <a:defRPr/>
              </a:pPr>
              <a:t>‹#›</a:t>
            </a:fld>
            <a:endParaRPr lang="zh-CN" altLang="en-US"/>
          </a:p>
        </p:txBody>
      </p:sp>
    </p:spTree>
    <p:extLst>
      <p:ext uri="{BB962C8B-B14F-4D97-AF65-F5344CB8AC3E}">
        <p14:creationId xmlns:p14="http://schemas.microsoft.com/office/powerpoint/2010/main" val="2160303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52284F7E-3913-4476-8888-3D395DDD1B25}" type="datetime1">
              <a:rPr lang="zh-CN" altLang="en-US"/>
              <a:pPr>
                <a:defRPr/>
              </a:pPr>
              <a:t>2018/10/14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a:defRPr/>
            </a:pPr>
            <a:fld id="{026543C1-ADA9-4B7D-A326-EF139A3FDDE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14.xml"/><Relationship Id="rId7" Type="http://schemas.openxmlformats.org/officeDocument/2006/relationships/slide" Target="slide6.xml"/><Relationship Id="rId12"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jpeg"/><Relationship Id="rId11" Type="http://schemas.openxmlformats.org/officeDocument/2006/relationships/slide" Target="slide23.xml"/><Relationship Id="rId5" Type="http://schemas.openxmlformats.org/officeDocument/2006/relationships/slide" Target="slide12.xml"/><Relationship Id="rId10" Type="http://schemas.openxmlformats.org/officeDocument/2006/relationships/slide" Target="slide22.xml"/><Relationship Id="rId4" Type="http://schemas.openxmlformats.org/officeDocument/2006/relationships/slide" Target="slide41.xml"/><Relationship Id="rId9" Type="http://schemas.openxmlformats.org/officeDocument/2006/relationships/slide" Target="slide19.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8.jpe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9.jpe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0.jpe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1.jpe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slide" Target="slide46.xml"/><Relationship Id="rId7" Type="http://schemas.openxmlformats.org/officeDocument/2006/relationships/slide" Target="slide51.xml"/><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slide" Target="slide48.xml"/><Relationship Id="rId5" Type="http://schemas.openxmlformats.org/officeDocument/2006/relationships/slide" Target="slide49.xml"/><Relationship Id="rId4" Type="http://schemas.openxmlformats.org/officeDocument/2006/relationships/slide" Target="slide50.xml"/><Relationship Id="rId9"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3.jpe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5.jpe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6.jpe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7.jpe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8.jpe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9.jpe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slide" Target="slide46.xml"/><Relationship Id="rId7" Type="http://schemas.openxmlformats.org/officeDocument/2006/relationships/slide" Target="slide57.xml"/><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slide" Target="slide53.xml"/><Relationship Id="rId5" Type="http://schemas.openxmlformats.org/officeDocument/2006/relationships/slide" Target="slide54.xml"/><Relationship Id="rId4" Type="http://schemas.openxmlformats.org/officeDocument/2006/relationships/slide" Target="slide55.xml"/><Relationship Id="rId9"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20.jpe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21.jpe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22.jpe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23.jpe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24.jpeg"/></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8" Type="http://schemas.openxmlformats.org/officeDocument/2006/relationships/slide" Target="slide66.xml"/><Relationship Id="rId3" Type="http://schemas.openxmlformats.org/officeDocument/2006/relationships/image" Target="../media/image3.jpeg"/><Relationship Id="rId7" Type="http://schemas.openxmlformats.org/officeDocument/2006/relationships/slide" Target="slide65.xml"/><Relationship Id="rId2" Type="http://schemas.openxmlformats.org/officeDocument/2006/relationships/slide" Target="slide64.xml"/><Relationship Id="rId1" Type="http://schemas.openxmlformats.org/officeDocument/2006/relationships/slideLayout" Target="../slideLayouts/slideLayout12.xml"/><Relationship Id="rId6" Type="http://schemas.openxmlformats.org/officeDocument/2006/relationships/slide" Target="slide62.xml"/><Relationship Id="rId11" Type="http://schemas.openxmlformats.org/officeDocument/2006/relationships/slide" Target="slide67.xml"/><Relationship Id="rId5" Type="http://schemas.openxmlformats.org/officeDocument/2006/relationships/slide" Target="slide63.xml"/><Relationship Id="rId10" Type="http://schemas.openxmlformats.org/officeDocument/2006/relationships/image" Target="../media/image2.jpeg"/><Relationship Id="rId4" Type="http://schemas.openxmlformats.org/officeDocument/2006/relationships/slide" Target="slide59.xml"/><Relationship Id="rId9" Type="http://schemas.openxmlformats.org/officeDocument/2006/relationships/slide" Target="slide69.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36.jpeg"/></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hyperlink" Target="http://www.uml.org/what-is-uml.htm,2016/7" TargetMode="External"/><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2"/>
          <p:cNvGrpSpPr>
            <a:grpSpLocks/>
          </p:cNvGrpSpPr>
          <p:nvPr/>
        </p:nvGrpSpPr>
        <p:grpSpPr bwMode="auto">
          <a:xfrm>
            <a:off x="0" y="6734175"/>
            <a:ext cx="12192000" cy="138113"/>
            <a:chOff x="0" y="0"/>
            <a:chExt cx="12231884" cy="334101"/>
          </a:xfrm>
        </p:grpSpPr>
        <p:sp>
          <p:nvSpPr>
            <p:cNvPr id="4108" name="矩形 6"/>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09" name="矩形 7"/>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0" name="矩形 8"/>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1" name="矩形 9"/>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2" name="矩形 10"/>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4099" name="任意多边形 3"/>
          <p:cNvSpPr>
            <a:spLocks noChangeArrowheads="1"/>
          </p:cNvSpPr>
          <p:nvPr/>
        </p:nvSpPr>
        <p:spPr bwMode="auto">
          <a:xfrm rot="-892780">
            <a:off x="-785813" y="-1779588"/>
            <a:ext cx="10939463" cy="7556501"/>
          </a:xfrm>
          <a:custGeom>
            <a:avLst/>
            <a:gdLst>
              <a:gd name="T0" fmla="*/ 1415560904 w 3243492"/>
              <a:gd name="T1" fmla="*/ 0 h 2240066"/>
              <a:gd name="T2" fmla="*/ 1415560904 w 3243492"/>
              <a:gd name="T3" fmla="*/ 770722382 h 2240066"/>
              <a:gd name="T4" fmla="*/ 1034406422 w 3243492"/>
              <a:gd name="T5" fmla="*/ 770722382 h 2240066"/>
              <a:gd name="T6" fmla="*/ 1039670767 w 3243492"/>
              <a:gd name="T7" fmla="*/ 978499082 h 2240066"/>
              <a:gd name="T8" fmla="*/ 811775703 w 3243492"/>
              <a:gd name="T9" fmla="*/ 770722382 h 2240066"/>
              <a:gd name="T10" fmla="*/ 0 w 3243492"/>
              <a:gd name="T11" fmla="*/ 770722382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0" name="矩形 4"/>
          <p:cNvSpPr>
            <a:spLocks noChangeArrowheads="1"/>
          </p:cNvSpPr>
          <p:nvPr/>
        </p:nvSpPr>
        <p:spPr bwMode="auto">
          <a:xfrm>
            <a:off x="1333500" y="1374775"/>
            <a:ext cx="5675313"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ts val="6500"/>
              </a:lnSpc>
              <a:spcBef>
                <a:spcPct val="0"/>
              </a:spcBef>
              <a:buFontTx/>
              <a:buNone/>
            </a:pPr>
            <a:r>
              <a:rPr lang="zh-CN" altLang="en-US" sz="6600" b="1">
                <a:solidFill>
                  <a:srgbClr val="2E3740"/>
                </a:solidFill>
                <a:sym typeface="宋体" panose="02010600030101010101" pitchFamily="2" charset="-122"/>
              </a:rPr>
              <a:t>翻转课堂</a:t>
            </a:r>
            <a:r>
              <a:rPr lang="en-US" altLang="zh-CN" sz="6600" b="1">
                <a:solidFill>
                  <a:srgbClr val="2E3740"/>
                </a:solidFill>
                <a:sym typeface="宋体" panose="02010600030101010101" pitchFamily="2" charset="-122"/>
              </a:rPr>
              <a:t>PPT</a:t>
            </a:r>
          </a:p>
          <a:p>
            <a:pPr eaLnBrk="1" hangingPunct="1">
              <a:lnSpc>
                <a:spcPts val="6500"/>
              </a:lnSpc>
              <a:spcBef>
                <a:spcPct val="0"/>
              </a:spcBef>
              <a:buFontTx/>
              <a:buNone/>
            </a:pPr>
            <a:r>
              <a:rPr lang="en-US" altLang="zh-CN" sz="6600" b="1">
                <a:solidFill>
                  <a:srgbClr val="2E3740"/>
                </a:solidFill>
                <a:sym typeface="宋体" panose="02010600030101010101" pitchFamily="2" charset="-122"/>
              </a:rPr>
              <a:t>UML</a:t>
            </a:r>
            <a:r>
              <a:rPr lang="zh-CN" altLang="en-US" sz="6600" b="1">
                <a:solidFill>
                  <a:srgbClr val="2E3740"/>
                </a:solidFill>
                <a:sym typeface="宋体" panose="02010600030101010101" pitchFamily="2" charset="-122"/>
              </a:rPr>
              <a:t>概述</a:t>
            </a:r>
          </a:p>
        </p:txBody>
      </p:sp>
      <p:sp>
        <p:nvSpPr>
          <p:cNvPr id="4101" name="矩形 5"/>
          <p:cNvSpPr>
            <a:spLocks noChangeArrowheads="1"/>
          </p:cNvSpPr>
          <p:nvPr/>
        </p:nvSpPr>
        <p:spPr bwMode="auto">
          <a:xfrm>
            <a:off x="1333500" y="3533775"/>
            <a:ext cx="1647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000" b="1">
                <a:solidFill>
                  <a:srgbClr val="2E3740"/>
                </a:solidFill>
                <a:sym typeface="宋体" panose="02010600030101010101" pitchFamily="2" charset="-122"/>
              </a:rPr>
              <a:t>PRD2018-G03</a:t>
            </a:r>
            <a:endParaRPr lang="zh-CN" altLang="en-US" sz="2000" b="1">
              <a:solidFill>
                <a:srgbClr val="2E3740"/>
              </a:solidFill>
              <a:sym typeface="宋体" panose="02010600030101010101" pitchFamily="2" charset="-122"/>
            </a:endParaRPr>
          </a:p>
        </p:txBody>
      </p:sp>
      <p:sp>
        <p:nvSpPr>
          <p:cNvPr id="4102" name="矩形 6"/>
          <p:cNvSpPr>
            <a:spLocks noChangeArrowheads="1"/>
          </p:cNvSpPr>
          <p:nvPr/>
        </p:nvSpPr>
        <p:spPr bwMode="auto">
          <a:xfrm>
            <a:off x="1338263" y="3835400"/>
            <a:ext cx="3198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a:latin typeface="Arial" panose="020B0604020202020204" pitchFamily="34" charset="0"/>
              </a:rPr>
              <a:t>本</a:t>
            </a:r>
            <a:r>
              <a:rPr lang="en-US" altLang="zh-CN" sz="1800">
                <a:latin typeface="Arial" panose="020B0604020202020204" pitchFamily="34" charset="0"/>
              </a:rPr>
              <a:t>PPT</a:t>
            </a:r>
            <a:r>
              <a:rPr lang="zh-CN" altLang="en-US" sz="1800">
                <a:latin typeface="Arial" panose="020B0604020202020204" pitchFamily="34" charset="0"/>
              </a:rPr>
              <a:t>将介绍</a:t>
            </a:r>
            <a:r>
              <a:rPr lang="en-US" altLang="zh-CN" sz="1800">
                <a:latin typeface="Arial" panose="020B0604020202020204" pitchFamily="34" charset="0"/>
              </a:rPr>
              <a:t>UML</a:t>
            </a:r>
            <a:r>
              <a:rPr lang="zh-CN" altLang="en-US" sz="1800">
                <a:latin typeface="Arial" panose="020B0604020202020204" pitchFamily="34" charset="0"/>
              </a:rPr>
              <a:t>的相关概念</a:t>
            </a:r>
          </a:p>
        </p:txBody>
      </p:sp>
      <p:sp>
        <p:nvSpPr>
          <p:cNvPr id="4103" name="矩形 7"/>
          <p:cNvSpPr>
            <a:spLocks noChangeArrowheads="1"/>
          </p:cNvSpPr>
          <p:nvPr/>
        </p:nvSpPr>
        <p:spPr bwMode="auto">
          <a:xfrm>
            <a:off x="7261225" y="5202238"/>
            <a:ext cx="1598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000">
                <a:solidFill>
                  <a:srgbClr val="26B7CC"/>
                </a:solidFill>
                <a:sym typeface="Calibri" panose="020F0502020204030204" pitchFamily="34" charset="0"/>
              </a:rPr>
              <a:t>Oct.17</a:t>
            </a:r>
            <a:r>
              <a:rPr lang="en-US" altLang="zh-CN" sz="2000" baseline="30000">
                <a:solidFill>
                  <a:srgbClr val="26B7CC"/>
                </a:solidFill>
                <a:sym typeface="Calibri" panose="020F0502020204030204" pitchFamily="34" charset="0"/>
              </a:rPr>
              <a:t>th</a:t>
            </a:r>
            <a:r>
              <a:rPr lang="en-US" altLang="zh-CN" sz="2000">
                <a:solidFill>
                  <a:srgbClr val="26B7CC"/>
                </a:solidFill>
                <a:sym typeface="Calibri" panose="020F0502020204030204" pitchFamily="34" charset="0"/>
              </a:rPr>
              <a:t> 2018</a:t>
            </a:r>
            <a:endParaRPr lang="zh-CN" altLang="en-US" sz="2000" b="1">
              <a:solidFill>
                <a:srgbClr val="26B7CC"/>
              </a:solidFill>
              <a:sym typeface="宋体" panose="02010600030101010101" pitchFamily="2" charset="-122"/>
            </a:endParaRPr>
          </a:p>
        </p:txBody>
      </p:sp>
      <p:sp>
        <p:nvSpPr>
          <p:cNvPr id="4104" name="文本框 1"/>
          <p:cNvSpPr txBox="1">
            <a:spLocks noChangeArrowheads="1"/>
          </p:cNvSpPr>
          <p:nvPr/>
        </p:nvSpPr>
        <p:spPr bwMode="auto">
          <a:xfrm>
            <a:off x="9097963" y="3933825"/>
            <a:ext cx="23161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t>组长：沈启航</a:t>
            </a:r>
            <a:endParaRPr lang="en-US" altLang="zh-CN"/>
          </a:p>
          <a:p>
            <a:pPr eaLnBrk="1" hangingPunct="1"/>
            <a:r>
              <a:rPr lang="zh-CN" altLang="en-US"/>
              <a:t>组员：叶柏成 杨以恒</a:t>
            </a:r>
            <a:endParaRPr lang="en-US" altLang="zh-CN"/>
          </a:p>
          <a:p>
            <a:pPr eaLnBrk="1" hangingPunct="1"/>
            <a:r>
              <a:rPr lang="en-US" altLang="zh-CN"/>
              <a:t>             </a:t>
            </a:r>
            <a:r>
              <a:rPr lang="zh-CN" altLang="en-US"/>
              <a:t>徐哲远 骆佳俊</a:t>
            </a:r>
          </a:p>
        </p:txBody>
      </p:sp>
      <p:sp>
        <p:nvSpPr>
          <p:cNvPr id="3" name="日期占位符 2"/>
          <p:cNvSpPr>
            <a:spLocks noGrp="1"/>
          </p:cNvSpPr>
          <p:nvPr>
            <p:ph type="dt" sz="quarter" idx="10"/>
          </p:nvPr>
        </p:nvSpPr>
        <p:spPr/>
        <p:txBody>
          <a:bodyPr/>
          <a:lstStyle/>
          <a:p>
            <a:pPr>
              <a:defRPr/>
            </a:pPr>
            <a:fld id="{1FD23B0E-331A-4B26-96CA-DE9199DB526B}" type="datetime1">
              <a:rPr lang="zh-CN" altLang="en-US"/>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1F5863DF-A80C-4C71-8ED8-C2515E235832}" type="slidenum">
              <a:rPr lang="zh-CN" altLang="en-US" smtClean="0"/>
              <a:pPr>
                <a:defRPr/>
              </a:pPr>
              <a:t>1</a:t>
            </a:fld>
            <a:endParaRPr lang="zh-CN" altLang="en-US" sz="1800">
              <a:solidFill>
                <a:schemeClr val="tx1"/>
              </a:solidFill>
            </a:endParaRPr>
          </a:p>
        </p:txBody>
      </p:sp>
      <p:pic>
        <p:nvPicPr>
          <p:cNvPr id="4107" name="图片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8435" name="Group 4"/>
          <p:cNvGrpSpPr>
            <a:grpSpLocks/>
          </p:cNvGrpSpPr>
          <p:nvPr/>
        </p:nvGrpSpPr>
        <p:grpSpPr bwMode="auto">
          <a:xfrm>
            <a:off x="0" y="6734175"/>
            <a:ext cx="12192000" cy="138113"/>
            <a:chOff x="0" y="0"/>
            <a:chExt cx="12231884" cy="334101"/>
          </a:xfrm>
        </p:grpSpPr>
        <p:sp>
          <p:nvSpPr>
            <p:cNvPr id="18441"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8442"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8443"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8444"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8445"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8436" name="文本框 7"/>
          <p:cNvSpPr>
            <a:spLocks noChangeArrowheads="1"/>
          </p:cNvSpPr>
          <p:nvPr/>
        </p:nvSpPr>
        <p:spPr bwMode="auto">
          <a:xfrm rot="-910717">
            <a:off x="525463" y="190500"/>
            <a:ext cx="16525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lnSpc>
                <a:spcPct val="100000"/>
              </a:lnSpc>
              <a:spcBef>
                <a:spcPct val="0"/>
              </a:spcBef>
              <a:buFont typeface="Arial" panose="020B0604020202020204" pitchFamily="34" charset="0"/>
              <a:buNone/>
            </a:pPr>
            <a:r>
              <a:rPr lang="zh-CN" altLang="zh-CN" sz="1600" b="1">
                <a:solidFill>
                  <a:schemeClr val="bg1"/>
                </a:solidFill>
                <a:sym typeface="Calibri" panose="020F0502020204030204" pitchFamily="34" charset="0"/>
              </a:rPr>
              <a:t> </a:t>
            </a:r>
            <a:r>
              <a:rPr lang="en-US" altLang="zh-CN" b="1">
                <a:solidFill>
                  <a:schemeClr val="bg1"/>
                </a:solidFill>
                <a:sym typeface="Calibri" panose="020F0502020204030204" pitchFamily="34" charset="0"/>
              </a:rPr>
              <a:t>UML</a:t>
            </a:r>
            <a:r>
              <a:rPr lang="zh-CN" altLang="en-US" b="1">
                <a:solidFill>
                  <a:schemeClr val="bg1"/>
                </a:solidFill>
                <a:sym typeface="Calibri" panose="020F0502020204030204" pitchFamily="34" charset="0"/>
              </a:rPr>
              <a:t>概念</a:t>
            </a:r>
            <a:endParaRPr lang="zh-CN" altLang="zh-CN" b="1">
              <a:solidFill>
                <a:schemeClr val="bg1"/>
              </a:solidFill>
              <a:sym typeface="宋体" panose="02010600030101010101" pitchFamily="2" charset="-122"/>
            </a:endParaRPr>
          </a:p>
        </p:txBody>
      </p:sp>
      <p:sp>
        <p:nvSpPr>
          <p:cNvPr id="18437" name="文本框 13"/>
          <p:cNvSpPr txBox="1">
            <a:spLocks noChangeArrowheads="1"/>
          </p:cNvSpPr>
          <p:nvPr/>
        </p:nvSpPr>
        <p:spPr bwMode="auto">
          <a:xfrm>
            <a:off x="800100" y="766763"/>
            <a:ext cx="10833100" cy="590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en-US" altLang="zh-CN" b="1">
                <a:solidFill>
                  <a:schemeClr val="tx2"/>
                </a:solidFill>
                <a:latin typeface="Arial" panose="020B0604020202020204" pitchFamily="34" charset="0"/>
                <a:sym typeface="Calibri" panose="020F0502020204030204" pitchFamily="34" charset="0"/>
              </a:rPr>
              <a:t>	UML</a:t>
            </a:r>
            <a:r>
              <a:rPr lang="zh-CN" altLang="en-US" b="1">
                <a:solidFill>
                  <a:schemeClr val="tx2"/>
                </a:solidFill>
                <a:latin typeface="Arial" panose="020B0604020202020204" pitchFamily="34" charset="0"/>
                <a:sym typeface="Calibri" panose="020F0502020204030204" pitchFamily="34" charset="0"/>
              </a:rPr>
              <a:t>的概念包括了</a:t>
            </a:r>
            <a:r>
              <a:rPr lang="en-US" altLang="zh-CN" b="1">
                <a:solidFill>
                  <a:schemeClr val="tx2"/>
                </a:solidFill>
                <a:latin typeface="Arial" panose="020B0604020202020204" pitchFamily="34" charset="0"/>
                <a:sym typeface="Calibri" panose="020F0502020204030204" pitchFamily="34" charset="0"/>
              </a:rPr>
              <a:t>UML</a:t>
            </a:r>
            <a:r>
              <a:rPr lang="zh-CN" altLang="en-US" b="1">
                <a:solidFill>
                  <a:schemeClr val="tx2"/>
                </a:solidFill>
                <a:latin typeface="Arial" panose="020B0604020202020204" pitchFamily="34" charset="0"/>
                <a:sym typeface="Calibri" panose="020F0502020204030204" pitchFamily="34" charset="0"/>
              </a:rPr>
              <a:t>语义（</a:t>
            </a:r>
            <a:r>
              <a:rPr lang="en-US" altLang="zh-CN" b="1">
                <a:solidFill>
                  <a:schemeClr val="tx2"/>
                </a:solidFill>
                <a:latin typeface="Arial" panose="020B0604020202020204" pitchFamily="34" charset="0"/>
                <a:sym typeface="Calibri" panose="020F0502020204030204" pitchFamily="34" charset="0"/>
              </a:rPr>
              <a:t>Semantics</a:t>
            </a:r>
            <a:r>
              <a:rPr lang="zh-CN" altLang="en-US" b="1">
                <a:solidFill>
                  <a:schemeClr val="tx2"/>
                </a:solidFill>
                <a:latin typeface="Arial" panose="020B0604020202020204" pitchFamily="34" charset="0"/>
                <a:sym typeface="Calibri" panose="020F0502020204030204" pitchFamily="34" charset="0"/>
              </a:rPr>
              <a:t>）和</a:t>
            </a:r>
            <a:r>
              <a:rPr lang="en-US" altLang="zh-CN" b="1">
                <a:solidFill>
                  <a:schemeClr val="tx2"/>
                </a:solidFill>
                <a:latin typeface="Arial" panose="020B0604020202020204" pitchFamily="34" charset="0"/>
                <a:sym typeface="Calibri" panose="020F0502020204030204" pitchFamily="34" charset="0"/>
              </a:rPr>
              <a:t>UML</a:t>
            </a:r>
            <a:r>
              <a:rPr lang="zh-CN" altLang="en-US" b="1">
                <a:solidFill>
                  <a:schemeClr val="tx2"/>
                </a:solidFill>
                <a:latin typeface="Arial" panose="020B0604020202020204" pitchFamily="34" charset="0"/>
                <a:sym typeface="Calibri" panose="020F0502020204030204" pitchFamily="34" charset="0"/>
              </a:rPr>
              <a:t>表示       符（</a:t>
            </a:r>
            <a:r>
              <a:rPr lang="en-US" altLang="zh-CN" b="1">
                <a:solidFill>
                  <a:schemeClr val="tx2"/>
                </a:solidFill>
                <a:latin typeface="Arial" panose="020B0604020202020204" pitchFamily="34" charset="0"/>
                <a:sym typeface="Calibri" panose="020F0502020204030204" pitchFamily="34" charset="0"/>
              </a:rPr>
              <a:t>Notation</a:t>
            </a:r>
            <a:r>
              <a:rPr lang="zh-CN" altLang="en-US" b="1">
                <a:solidFill>
                  <a:schemeClr val="tx2"/>
                </a:solidFill>
                <a:latin typeface="Arial" panose="020B0604020202020204" pitchFamily="34" charset="0"/>
                <a:sym typeface="Calibri" panose="020F0502020204030204" pitchFamily="34" charset="0"/>
              </a:rPr>
              <a:t>）两个部分。</a:t>
            </a:r>
            <a:r>
              <a:rPr lang="en-US" altLang="zh-CN" b="1">
                <a:solidFill>
                  <a:schemeClr val="tx2"/>
                </a:solidFill>
                <a:latin typeface="Arial" panose="020B0604020202020204" pitchFamily="34" charset="0"/>
                <a:sym typeface="Calibri" panose="020F0502020204030204" pitchFamily="34" charset="0"/>
              </a:rPr>
              <a:t>UML</a:t>
            </a:r>
            <a:r>
              <a:rPr lang="zh-CN" altLang="en-US" b="1">
                <a:solidFill>
                  <a:schemeClr val="tx2"/>
                </a:solidFill>
                <a:latin typeface="Arial" panose="020B0604020202020204" pitchFamily="34" charset="0"/>
                <a:sym typeface="Calibri" panose="020F0502020204030204" pitchFamily="34" charset="0"/>
              </a:rPr>
              <a:t>语义定义了静态模型和动态模型。结构模型强调系统的对象结构，入对象的类、接口、属性和关系；行为模型关注的是系统对象的行为动作，如对象的方法、交互、协作和状态。</a:t>
            </a:r>
            <a:r>
              <a:rPr lang="en-US" altLang="zh-CN" b="1">
                <a:solidFill>
                  <a:schemeClr val="tx2"/>
                </a:solidFill>
                <a:latin typeface="Arial" panose="020B0604020202020204" pitchFamily="34" charset="0"/>
                <a:sym typeface="Calibri" panose="020F0502020204030204" pitchFamily="34" charset="0"/>
              </a:rPr>
              <a:t>UML</a:t>
            </a:r>
            <a:r>
              <a:rPr lang="zh-CN" altLang="en-US" b="1">
                <a:solidFill>
                  <a:schemeClr val="tx2"/>
                </a:solidFill>
                <a:latin typeface="Arial" panose="020B0604020202020204" pitchFamily="34" charset="0"/>
                <a:sym typeface="Calibri" panose="020F0502020204030204" pitchFamily="34" charset="0"/>
              </a:rPr>
              <a:t>表示符为开发者或开发工具使用这些图形符号和文本语法为系统建模提供了标准。在</a:t>
            </a:r>
            <a:r>
              <a:rPr lang="en-US" altLang="zh-CN" b="1">
                <a:solidFill>
                  <a:schemeClr val="tx2"/>
                </a:solidFill>
                <a:latin typeface="Arial" panose="020B0604020202020204" pitchFamily="34" charset="0"/>
                <a:sym typeface="Calibri" panose="020F0502020204030204" pitchFamily="34" charset="0"/>
              </a:rPr>
              <a:t>UML1.x</a:t>
            </a:r>
            <a:r>
              <a:rPr lang="zh-CN" altLang="en-US" b="1">
                <a:solidFill>
                  <a:schemeClr val="tx2"/>
                </a:solidFill>
                <a:latin typeface="Arial" panose="020B0604020202020204" pitchFamily="34" charset="0"/>
                <a:sym typeface="Calibri" panose="020F0502020204030204" pitchFamily="34" charset="0"/>
              </a:rPr>
              <a:t>的版本中，重要内容由</a:t>
            </a:r>
            <a:r>
              <a:rPr lang="en-US" altLang="zh-CN" b="1">
                <a:solidFill>
                  <a:schemeClr val="tx2"/>
                </a:solidFill>
                <a:latin typeface="Arial" panose="020B0604020202020204" pitchFamily="34" charset="0"/>
                <a:sym typeface="Calibri" panose="020F0502020204030204" pitchFamily="34" charset="0"/>
              </a:rPr>
              <a:t>9</a:t>
            </a:r>
            <a:r>
              <a:rPr lang="zh-CN" altLang="en-US" b="1">
                <a:solidFill>
                  <a:schemeClr val="tx2"/>
                </a:solidFill>
                <a:latin typeface="Arial" panose="020B0604020202020204" pitchFamily="34" charset="0"/>
                <a:sym typeface="Calibri" panose="020F0502020204030204" pitchFamily="34" charset="0"/>
              </a:rPr>
              <a:t>种图来定义，包括用例图、类图、对象图、状态图、构件图、部署图、协作图、交互序列图、活动图。而在</a:t>
            </a:r>
            <a:r>
              <a:rPr lang="en-US" altLang="zh-CN" b="1">
                <a:solidFill>
                  <a:schemeClr val="tx2"/>
                </a:solidFill>
                <a:latin typeface="Arial" panose="020B0604020202020204" pitchFamily="34" charset="0"/>
                <a:sym typeface="Calibri" panose="020F0502020204030204" pitchFamily="34" charset="0"/>
              </a:rPr>
              <a:t>UML2.0</a:t>
            </a:r>
            <a:r>
              <a:rPr lang="zh-CN" altLang="en-US" b="1">
                <a:solidFill>
                  <a:schemeClr val="tx2"/>
                </a:solidFill>
                <a:latin typeface="Arial" panose="020B0604020202020204" pitchFamily="34" charset="0"/>
                <a:sym typeface="Calibri" panose="020F0502020204030204" pitchFamily="34" charset="0"/>
              </a:rPr>
              <a:t>中又新增了</a:t>
            </a:r>
            <a:r>
              <a:rPr lang="en-US" altLang="zh-CN" b="1">
                <a:solidFill>
                  <a:schemeClr val="tx2"/>
                </a:solidFill>
                <a:latin typeface="Arial" panose="020B0604020202020204" pitchFamily="34" charset="0"/>
                <a:sym typeface="Calibri" panose="020F0502020204030204" pitchFamily="34" charset="0"/>
              </a:rPr>
              <a:t>4</a:t>
            </a:r>
            <a:r>
              <a:rPr lang="zh-CN" altLang="en-US" b="1">
                <a:solidFill>
                  <a:schemeClr val="tx2"/>
                </a:solidFill>
                <a:latin typeface="Arial" panose="020B0604020202020204" pitchFamily="34" charset="0"/>
                <a:sym typeface="Calibri" panose="020F0502020204030204" pitchFamily="34" charset="0"/>
              </a:rPr>
              <a:t>中图，包括包图、结构组合图、交互概念图、时间图。</a:t>
            </a:r>
          </a:p>
        </p:txBody>
      </p:sp>
      <p:sp>
        <p:nvSpPr>
          <p:cNvPr id="2" name="日期占位符 1"/>
          <p:cNvSpPr>
            <a:spLocks noGrp="1"/>
          </p:cNvSpPr>
          <p:nvPr>
            <p:ph type="dt" sz="quarter" idx="10"/>
          </p:nvPr>
        </p:nvSpPr>
        <p:spPr/>
        <p:txBody>
          <a:bodyPr/>
          <a:lstStyle/>
          <a:p>
            <a:pPr>
              <a:defRPr/>
            </a:pPr>
            <a:fld id="{F2270708-04FA-4CD5-94EF-125522654282}" type="datetime1">
              <a:rPr lang="zh-CN" altLang="en-US"/>
              <a:pPr>
                <a:defRPr/>
              </a:pPr>
              <a:t>2018/10/14</a:t>
            </a:fld>
            <a:endParaRPr lang="zh-CN" altLang="zh-CN"/>
          </a:p>
        </p:txBody>
      </p:sp>
      <p:sp>
        <p:nvSpPr>
          <p:cNvPr id="3" name="灯片编号占位符 2"/>
          <p:cNvSpPr>
            <a:spLocks noGrp="1"/>
          </p:cNvSpPr>
          <p:nvPr>
            <p:ph type="sldNum" sz="quarter" idx="12"/>
          </p:nvPr>
        </p:nvSpPr>
        <p:spPr/>
        <p:txBody>
          <a:bodyPr/>
          <a:lstStyle/>
          <a:p>
            <a:pPr>
              <a:defRPr/>
            </a:pPr>
            <a:fld id="{A7F3DCE7-FE0D-4AE2-B881-E7E99F709140}" type="slidenum">
              <a:rPr lang="zh-CN" altLang="en-US" smtClean="0"/>
              <a:pPr>
                <a:defRPr/>
              </a:pPr>
              <a:t>10</a:t>
            </a:fld>
            <a:endParaRPr lang="zh-CN" altLang="en-US" sz="1800">
              <a:solidFill>
                <a:schemeClr val="tx1"/>
              </a:solidFill>
            </a:endParaRPr>
          </a:p>
        </p:txBody>
      </p:sp>
      <p:pic>
        <p:nvPicPr>
          <p:cNvPr id="18440" name="图片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4"/>
          <p:cNvGrpSpPr>
            <a:grpSpLocks/>
          </p:cNvGrpSpPr>
          <p:nvPr/>
        </p:nvGrpSpPr>
        <p:grpSpPr bwMode="auto">
          <a:xfrm>
            <a:off x="0" y="6734175"/>
            <a:ext cx="12192000" cy="138113"/>
            <a:chOff x="0" y="0"/>
            <a:chExt cx="12231884" cy="334101"/>
          </a:xfrm>
        </p:grpSpPr>
        <p:sp>
          <p:nvSpPr>
            <p:cNvPr id="194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94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94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94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94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9459" name="Group 11"/>
          <p:cNvGrpSpPr>
            <a:grpSpLocks/>
          </p:cNvGrpSpPr>
          <p:nvPr/>
        </p:nvGrpSpPr>
        <p:grpSpPr bwMode="auto">
          <a:xfrm>
            <a:off x="1949450" y="1265238"/>
            <a:ext cx="8077200" cy="4327525"/>
            <a:chOff x="0" y="0"/>
            <a:chExt cx="4349805" cy="2330451"/>
          </a:xfrm>
        </p:grpSpPr>
        <p:sp>
          <p:nvSpPr>
            <p:cNvPr id="19465"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9466" name="任意多边形 3"/>
            <p:cNvSpPr>
              <a:spLocks noChangeArrowheads="1"/>
            </p:cNvSpPr>
            <p:nvPr/>
          </p:nvSpPr>
          <p:spPr bwMode="auto">
            <a:xfrm>
              <a:off x="0" y="2139423"/>
              <a:ext cx="4349805" cy="191028"/>
            </a:xfrm>
            <a:custGeom>
              <a:avLst/>
              <a:gdLst>
                <a:gd name="T0" fmla="*/ 0 w 1897856"/>
                <a:gd name="T1" fmla="*/ 0 h 83347"/>
                <a:gd name="T2" fmla="*/ 601092048 w 1897856"/>
                <a:gd name="T3" fmla="*/ 0 h 83347"/>
                <a:gd name="T4" fmla="*/ 601092048 w 1897856"/>
                <a:gd name="T5" fmla="*/ 6779254 h 83347"/>
                <a:gd name="T6" fmla="*/ 626045357 w 1897856"/>
                <a:gd name="T7" fmla="*/ 31733066 h 83347"/>
                <a:gd name="T8" fmla="*/ 819113395 w 1897856"/>
                <a:gd name="T9" fmla="*/ 31733066 h 83347"/>
                <a:gd name="T10" fmla="*/ 844067188 w 1897856"/>
                <a:gd name="T11" fmla="*/ 6779254 h 83347"/>
                <a:gd name="T12" fmla="*/ 844067188 w 1897856"/>
                <a:gd name="T13" fmla="*/ 0 h 83347"/>
                <a:gd name="T14" fmla="*/ 1445158713 w 1897856"/>
                <a:gd name="T15" fmla="*/ 0 h 83347"/>
                <a:gd name="T16" fmla="*/ 1445158713 w 1897856"/>
                <a:gd name="T17" fmla="*/ 38513023 h 83347"/>
                <a:gd name="T18" fmla="*/ 1420205440 w 1897856"/>
                <a:gd name="T19" fmla="*/ 63466856 h 83347"/>
                <a:gd name="T20" fmla="*/ 24953168 w 1897856"/>
                <a:gd name="T21" fmla="*/ 63466856 h 83347"/>
                <a:gd name="T22" fmla="*/ 0 w 1897856"/>
                <a:gd name="T23" fmla="*/ 38513023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19460"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extLst>
          </p:cNvPr>
          <p:cNvSpPr/>
          <p:nvPr/>
        </p:nvSpPr>
        <p:spPr>
          <a:xfrm>
            <a:off x="3482975" y="2341563"/>
            <a:ext cx="4989513" cy="1755775"/>
          </a:xfrm>
          <a:prstGeom prst="rect">
            <a:avLst/>
          </a:prstGeom>
          <a:noFill/>
        </p:spPr>
        <p:txBody>
          <a:bodyPr>
            <a:spAutoFit/>
          </a:bodyPr>
          <a:lstStyle/>
          <a:p>
            <a:pPr algn="ctr" eaLnBrk="1" fontAlgn="auto" hangingPunct="1">
              <a:spcBef>
                <a:spcPts val="0"/>
              </a:spcBef>
              <a:spcAft>
                <a:spcPts val="0"/>
              </a:spcAft>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02 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的诞生历史</a:t>
            </a:r>
          </a:p>
        </p:txBody>
      </p:sp>
      <p:sp>
        <p:nvSpPr>
          <p:cNvPr id="2" name="日期占位符 1"/>
          <p:cNvSpPr>
            <a:spLocks noGrp="1"/>
          </p:cNvSpPr>
          <p:nvPr>
            <p:ph type="dt" sz="quarter" idx="10"/>
          </p:nvPr>
        </p:nvSpPr>
        <p:spPr/>
        <p:txBody>
          <a:bodyPr/>
          <a:lstStyle/>
          <a:p>
            <a:pPr>
              <a:defRPr/>
            </a:pPr>
            <a:fld id="{55F95464-1172-4D67-98AC-FF5A5D29A472}" type="datetime1">
              <a:rPr lang="zh-CN" altLang="en-US"/>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E8C8FF2A-B4EA-4E3D-A765-F8FF1A36BCE8}" type="slidenum">
              <a:rPr lang="zh-CN" altLang="en-US" smtClean="0"/>
              <a:pPr>
                <a:defRPr/>
              </a:pPr>
              <a:t>11</a:t>
            </a:fld>
            <a:endParaRPr lang="zh-CN" altLang="en-US" sz="1800">
              <a:solidFill>
                <a:schemeClr val="tx1"/>
              </a:solidFill>
            </a:endParaRPr>
          </a:p>
        </p:txBody>
      </p:sp>
      <p:pic>
        <p:nvPicPr>
          <p:cNvPr id="19464" name="图片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20483" name="Group 4"/>
          <p:cNvGrpSpPr>
            <a:grpSpLocks/>
          </p:cNvGrpSpPr>
          <p:nvPr/>
        </p:nvGrpSpPr>
        <p:grpSpPr bwMode="auto">
          <a:xfrm>
            <a:off x="0" y="6734175"/>
            <a:ext cx="12192000" cy="138113"/>
            <a:chOff x="0" y="0"/>
            <a:chExt cx="12231884" cy="334101"/>
          </a:xfrm>
        </p:grpSpPr>
        <p:sp>
          <p:nvSpPr>
            <p:cNvPr id="2048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049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049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049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049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20484" name="文本框 7"/>
          <p:cNvSpPr>
            <a:spLocks noChangeArrowheads="1"/>
          </p:cNvSpPr>
          <p:nvPr/>
        </p:nvSpPr>
        <p:spPr bwMode="auto">
          <a:xfrm rot="-910717">
            <a:off x="7938" y="190500"/>
            <a:ext cx="26876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lnSpc>
                <a:spcPct val="100000"/>
              </a:lnSpc>
              <a:spcBef>
                <a:spcPct val="0"/>
              </a:spcBef>
              <a:buFont typeface="Arial" panose="020B0604020202020204" pitchFamily="34" charset="0"/>
              <a:buNone/>
            </a:pPr>
            <a:r>
              <a:rPr lang="zh-CN" altLang="en-US" b="1">
                <a:solidFill>
                  <a:schemeClr val="bg1"/>
                </a:solidFill>
                <a:sym typeface="Calibri" panose="020F0502020204030204" pitchFamily="34" charset="0"/>
              </a:rPr>
              <a:t>为什么会有</a:t>
            </a:r>
            <a:r>
              <a:rPr lang="en-US" altLang="zh-CN" b="1">
                <a:solidFill>
                  <a:schemeClr val="bg1"/>
                </a:solidFill>
                <a:sym typeface="Calibri" panose="020F0502020204030204" pitchFamily="34" charset="0"/>
              </a:rPr>
              <a:t>UML</a:t>
            </a:r>
            <a:endParaRPr lang="zh-CN" altLang="zh-CN" sz="4400" b="1">
              <a:solidFill>
                <a:schemeClr val="bg1"/>
              </a:solidFill>
              <a:sym typeface="宋体" panose="02010600030101010101" pitchFamily="2" charset="-122"/>
            </a:endParaRPr>
          </a:p>
        </p:txBody>
      </p:sp>
      <p:sp>
        <p:nvSpPr>
          <p:cNvPr id="20485" name="文本框 1"/>
          <p:cNvSpPr txBox="1">
            <a:spLocks noChangeArrowheads="1"/>
          </p:cNvSpPr>
          <p:nvPr/>
        </p:nvSpPr>
        <p:spPr bwMode="auto">
          <a:xfrm>
            <a:off x="574675" y="1162050"/>
            <a:ext cx="11066463"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en-US" altLang="zh-CN" b="1">
                <a:solidFill>
                  <a:schemeClr val="tx2"/>
                </a:solidFill>
                <a:latin typeface="Arial" panose="020B0604020202020204" pitchFamily="34" charset="0"/>
                <a:sym typeface="Calibri" panose="020F0502020204030204" pitchFamily="34" charset="0"/>
              </a:rPr>
              <a:t>	</a:t>
            </a:r>
            <a:r>
              <a:rPr lang="zh-CN" altLang="en-US" b="1">
                <a:solidFill>
                  <a:schemeClr val="tx2"/>
                </a:solidFill>
                <a:latin typeface="Arial" panose="020B0604020202020204" pitchFamily="34" charset="0"/>
                <a:sym typeface="Calibri" panose="020F0502020204030204" pitchFamily="34" charset="0"/>
              </a:rPr>
              <a:t>成功的软件组织应该总是能够交付满足其用户需要的软件。如果一个软件组织能够及时并可预测地开发出这样的软件，并能够有效地利用人力和物力资源，那么这个软件组织就是可持续发展的。</a:t>
            </a:r>
            <a:endParaRPr lang="en-US" altLang="zh-CN" b="1">
              <a:solidFill>
                <a:schemeClr val="tx2"/>
              </a:solidFill>
              <a:latin typeface="Arial" panose="020B0604020202020204" pitchFamily="34" charset="0"/>
              <a:sym typeface="Calibri" panose="020F0502020204030204" pitchFamily="34" charset="0"/>
            </a:endParaRPr>
          </a:p>
          <a:p>
            <a:pPr eaLnBrk="1" hangingPunct="1">
              <a:lnSpc>
                <a:spcPct val="150000"/>
              </a:lnSpc>
              <a:spcBef>
                <a:spcPct val="0"/>
              </a:spcBef>
              <a:buFont typeface="Arial" panose="020B0604020202020204" pitchFamily="34" charset="0"/>
              <a:buNone/>
            </a:pPr>
            <a:r>
              <a:rPr lang="en-US" altLang="zh-CN" b="1">
                <a:solidFill>
                  <a:schemeClr val="tx2"/>
                </a:solidFill>
                <a:latin typeface="Arial" panose="020B0604020202020204" pitchFamily="34" charset="0"/>
                <a:sym typeface="Calibri" panose="020F0502020204030204" pitchFamily="34" charset="0"/>
              </a:rPr>
              <a:t>	</a:t>
            </a:r>
            <a:r>
              <a:rPr lang="zh-CN" altLang="en-US" b="1">
                <a:solidFill>
                  <a:schemeClr val="tx2"/>
                </a:solidFill>
                <a:latin typeface="Arial" panose="020B0604020202020204" pitchFamily="34" charset="0"/>
                <a:sym typeface="Calibri" panose="020F0502020204030204" pitchFamily="34" charset="0"/>
              </a:rPr>
              <a:t>建模是开发优秀软件的所有活动中的核心部分，其目的是为了把想要的系统结构和行为沟通起来，为了对系统的体系结构进行可视化和控制，为了更好地理解正在构造的系统，并经常揭示简化和复用的机会，同时也是为了管理风险。</a:t>
            </a:r>
            <a:endParaRPr lang="en-US" altLang="zh-CN" b="1">
              <a:solidFill>
                <a:schemeClr val="tx2"/>
              </a:solidFill>
              <a:latin typeface="Arial" panose="020B0604020202020204" pitchFamily="34" charset="0"/>
              <a:sym typeface="Calibri" panose="020F0502020204030204" pitchFamily="34" charset="0"/>
            </a:endParaRPr>
          </a:p>
        </p:txBody>
      </p:sp>
      <p:sp>
        <p:nvSpPr>
          <p:cNvPr id="2" name="日期占位符 1"/>
          <p:cNvSpPr>
            <a:spLocks noGrp="1"/>
          </p:cNvSpPr>
          <p:nvPr>
            <p:ph type="dt" sz="quarter" idx="10"/>
          </p:nvPr>
        </p:nvSpPr>
        <p:spPr/>
        <p:txBody>
          <a:bodyPr/>
          <a:lstStyle/>
          <a:p>
            <a:pPr>
              <a:defRPr/>
            </a:pPr>
            <a:fld id="{B92452A3-0A91-4215-8BD2-8B17A7C15FB2}" type="datetime1">
              <a:rPr lang="zh-CN" altLang="en-US"/>
              <a:pPr>
                <a:defRPr/>
              </a:pPr>
              <a:t>2018/10/14</a:t>
            </a:fld>
            <a:endParaRPr lang="zh-CN" altLang="zh-CN"/>
          </a:p>
        </p:txBody>
      </p:sp>
      <p:sp>
        <p:nvSpPr>
          <p:cNvPr id="3" name="灯片编号占位符 2"/>
          <p:cNvSpPr>
            <a:spLocks noGrp="1"/>
          </p:cNvSpPr>
          <p:nvPr>
            <p:ph type="sldNum" sz="quarter" idx="12"/>
          </p:nvPr>
        </p:nvSpPr>
        <p:spPr/>
        <p:txBody>
          <a:bodyPr/>
          <a:lstStyle/>
          <a:p>
            <a:pPr>
              <a:defRPr/>
            </a:pPr>
            <a:fld id="{F94FF731-DA18-46F7-9946-266FEB60A335}" type="slidenum">
              <a:rPr lang="zh-CN" altLang="en-US" smtClean="0"/>
              <a:pPr>
                <a:defRPr/>
              </a:pPr>
              <a:t>12</a:t>
            </a:fld>
            <a:endParaRPr lang="zh-CN" altLang="en-US" sz="1800">
              <a:solidFill>
                <a:schemeClr val="tx1"/>
              </a:solidFill>
            </a:endParaRPr>
          </a:p>
        </p:txBody>
      </p:sp>
      <p:pic>
        <p:nvPicPr>
          <p:cNvPr id="20488" name="图片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22531" name="Group 4"/>
          <p:cNvGrpSpPr>
            <a:grpSpLocks/>
          </p:cNvGrpSpPr>
          <p:nvPr/>
        </p:nvGrpSpPr>
        <p:grpSpPr bwMode="auto">
          <a:xfrm>
            <a:off x="0" y="6734175"/>
            <a:ext cx="12192000" cy="138113"/>
            <a:chOff x="0" y="0"/>
            <a:chExt cx="12231884" cy="334101"/>
          </a:xfrm>
        </p:grpSpPr>
        <p:sp>
          <p:nvSpPr>
            <p:cNvPr id="22541"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2542"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2543"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2544"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2545"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22532" name="文本框 7"/>
          <p:cNvSpPr>
            <a:spLocks noChangeArrowheads="1"/>
          </p:cNvSpPr>
          <p:nvPr/>
        </p:nvSpPr>
        <p:spPr bwMode="auto">
          <a:xfrm rot="-910717">
            <a:off x="7938" y="190500"/>
            <a:ext cx="26876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lnSpc>
                <a:spcPct val="100000"/>
              </a:lnSpc>
              <a:spcBef>
                <a:spcPct val="0"/>
              </a:spcBef>
              <a:buFont typeface="Arial" panose="020B0604020202020204" pitchFamily="34" charset="0"/>
              <a:buNone/>
            </a:pPr>
            <a:r>
              <a:rPr lang="zh-CN" altLang="en-US" b="1">
                <a:solidFill>
                  <a:schemeClr val="bg1"/>
                </a:solidFill>
                <a:sym typeface="Calibri" panose="020F0502020204030204" pitchFamily="34" charset="0"/>
              </a:rPr>
              <a:t>为什么会有</a:t>
            </a:r>
            <a:r>
              <a:rPr lang="en-US" altLang="zh-CN" b="1">
                <a:solidFill>
                  <a:schemeClr val="bg1"/>
                </a:solidFill>
                <a:sym typeface="Calibri" panose="020F0502020204030204" pitchFamily="34" charset="0"/>
              </a:rPr>
              <a:t>UML</a:t>
            </a:r>
            <a:endParaRPr lang="zh-CN" altLang="zh-CN" sz="4400" b="1">
              <a:solidFill>
                <a:schemeClr val="bg1"/>
              </a:solidFill>
              <a:sym typeface="宋体" panose="02010600030101010101" pitchFamily="2" charset="-122"/>
            </a:endParaRPr>
          </a:p>
        </p:txBody>
      </p:sp>
      <p:grpSp>
        <p:nvGrpSpPr>
          <p:cNvPr id="22533" name="组合 2"/>
          <p:cNvGrpSpPr>
            <a:grpSpLocks/>
          </p:cNvGrpSpPr>
          <p:nvPr/>
        </p:nvGrpSpPr>
        <p:grpSpPr bwMode="auto">
          <a:xfrm>
            <a:off x="1466850" y="1566863"/>
            <a:ext cx="9502775" cy="4789487"/>
            <a:chOff x="1466767" y="1567477"/>
            <a:chExt cx="9502775" cy="4789411"/>
          </a:xfrm>
        </p:grpSpPr>
        <p:grpSp>
          <p:nvGrpSpPr>
            <p:cNvPr id="22537" name="组合 1"/>
            <p:cNvGrpSpPr>
              <a:grpSpLocks/>
            </p:cNvGrpSpPr>
            <p:nvPr/>
          </p:nvGrpSpPr>
          <p:grpSpPr bwMode="auto">
            <a:xfrm>
              <a:off x="1466767" y="1567477"/>
              <a:ext cx="9502775" cy="4789411"/>
              <a:chOff x="1466767" y="1567477"/>
              <a:chExt cx="9502775" cy="4789411"/>
            </a:xfrm>
          </p:grpSpPr>
          <p:sp>
            <p:nvSpPr>
              <p:cNvPr id="22539" name="任意多边形 4"/>
              <p:cNvSpPr>
                <a:spLocks noChangeArrowheads="1"/>
              </p:cNvSpPr>
              <p:nvPr/>
            </p:nvSpPr>
            <p:spPr bwMode="auto">
              <a:xfrm>
                <a:off x="1466767" y="1567477"/>
                <a:ext cx="9502775" cy="4789411"/>
              </a:xfrm>
              <a:custGeom>
                <a:avLst/>
                <a:gdLst>
                  <a:gd name="T0" fmla="*/ 110936665 w 3243492"/>
                  <a:gd name="T1" fmla="*/ 0 h 2240066"/>
                  <a:gd name="T2" fmla="*/ 110936665 w 3243492"/>
                  <a:gd name="T3" fmla="*/ 12116861 h 2240066"/>
                  <a:gd name="T4" fmla="*/ 81065779 w 3243492"/>
                  <a:gd name="T5" fmla="*/ 12116861 h 2240066"/>
                  <a:gd name="T6" fmla="*/ 81478295 w 3243492"/>
                  <a:gd name="T7" fmla="*/ 15383404 h 2240066"/>
                  <a:gd name="T8" fmla="*/ 63618246 w 3243492"/>
                  <a:gd name="T9" fmla="*/ 12116861 h 2240066"/>
                  <a:gd name="T10" fmla="*/ 0 w 3243492"/>
                  <a:gd name="T11" fmla="*/ 12116861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22540" name="文本框 1"/>
              <p:cNvSpPr txBox="1">
                <a:spLocks noChangeArrowheads="1"/>
              </p:cNvSpPr>
              <p:nvPr/>
            </p:nvSpPr>
            <p:spPr bwMode="auto">
              <a:xfrm>
                <a:off x="1712936" y="1675234"/>
                <a:ext cx="901043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en-US" altLang="zh-CN" b="1">
                    <a:solidFill>
                      <a:schemeClr val="tx2"/>
                    </a:solidFill>
                    <a:latin typeface="Arial" panose="020B0604020202020204" pitchFamily="34" charset="0"/>
                    <a:sym typeface="Calibri" panose="020F0502020204030204" pitchFamily="34" charset="0"/>
                  </a:rPr>
                  <a:t>	</a:t>
                </a:r>
                <a:r>
                  <a:rPr lang="zh-CN" altLang="en-US" b="1">
                    <a:solidFill>
                      <a:schemeClr val="bg1"/>
                    </a:solidFill>
                    <a:latin typeface="Arial" panose="020B0604020202020204" pitchFamily="34" charset="0"/>
                    <a:sym typeface="Calibri" panose="020F0502020204030204" pitchFamily="34" charset="0"/>
                  </a:rPr>
                  <a:t>现代的软件开发采用面向对象的观点进行建模。按照这种说法，所有软件系统都用对象或类作为其主要构造块。</a:t>
                </a:r>
                <a:endParaRPr lang="en-US" altLang="zh-CN" b="1">
                  <a:solidFill>
                    <a:schemeClr val="bg1"/>
                  </a:solidFill>
                  <a:latin typeface="Arial" panose="020B0604020202020204" pitchFamily="34" charset="0"/>
                  <a:sym typeface="Calibri" panose="020F0502020204030204" pitchFamily="34" charset="0"/>
                </a:endParaRPr>
              </a:p>
            </p:txBody>
          </p:sp>
        </p:grpSp>
        <p:sp>
          <p:nvSpPr>
            <p:cNvPr id="22538" name="文本框 1"/>
            <p:cNvSpPr txBox="1">
              <a:spLocks noChangeArrowheads="1"/>
            </p:cNvSpPr>
            <p:nvPr/>
          </p:nvSpPr>
          <p:spPr bwMode="auto">
            <a:xfrm>
              <a:off x="1712936" y="3561450"/>
              <a:ext cx="9010436" cy="130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en-US" altLang="zh-CN" b="1">
                  <a:solidFill>
                    <a:schemeClr val="tx2"/>
                  </a:solidFill>
                  <a:latin typeface="Arial" panose="020B0604020202020204" pitchFamily="34" charset="0"/>
                  <a:sym typeface="Calibri" panose="020F0502020204030204" pitchFamily="34" charset="0"/>
                </a:rPr>
                <a:t>	</a:t>
              </a:r>
              <a:r>
                <a:rPr lang="zh-CN" altLang="en-US" b="1">
                  <a:solidFill>
                    <a:schemeClr val="bg1"/>
                  </a:solidFill>
                  <a:latin typeface="Arial" panose="020B0604020202020204" pitchFamily="34" charset="0"/>
                  <a:sym typeface="Calibri" panose="020F0502020204030204" pitchFamily="34" charset="0"/>
                </a:rPr>
                <a:t>对面向对象系统进行可视化、详述、构造和文档化正是统一建模语言（</a:t>
              </a:r>
              <a:r>
                <a:rPr lang="en-US" altLang="zh-CN" b="1">
                  <a:solidFill>
                    <a:schemeClr val="bg1"/>
                  </a:solidFill>
                  <a:latin typeface="Arial" panose="020B0604020202020204" pitchFamily="34" charset="0"/>
                  <a:sym typeface="Calibri" panose="020F0502020204030204" pitchFamily="34" charset="0"/>
                </a:rPr>
                <a:t>UML</a:t>
              </a:r>
              <a:r>
                <a:rPr lang="zh-CN" altLang="en-US" b="1">
                  <a:solidFill>
                    <a:schemeClr val="bg1"/>
                  </a:solidFill>
                  <a:latin typeface="Arial" panose="020B0604020202020204" pitchFamily="34" charset="0"/>
                  <a:sym typeface="Calibri" panose="020F0502020204030204" pitchFamily="34" charset="0"/>
                </a:rPr>
                <a:t>）的目的。</a:t>
              </a:r>
              <a:endParaRPr lang="en-US" altLang="zh-CN" b="1">
                <a:solidFill>
                  <a:schemeClr val="bg1"/>
                </a:solidFill>
                <a:latin typeface="Arial" panose="020B0604020202020204" pitchFamily="34" charset="0"/>
                <a:sym typeface="Calibri" panose="020F0502020204030204" pitchFamily="34" charset="0"/>
              </a:endParaRPr>
            </a:p>
          </p:txBody>
        </p:sp>
      </p:grpSp>
      <p:sp>
        <p:nvSpPr>
          <p:cNvPr id="4" name="日期占位符 3"/>
          <p:cNvSpPr>
            <a:spLocks noGrp="1"/>
          </p:cNvSpPr>
          <p:nvPr>
            <p:ph type="dt" sz="quarter" idx="10"/>
          </p:nvPr>
        </p:nvSpPr>
        <p:spPr/>
        <p:txBody>
          <a:bodyPr/>
          <a:lstStyle/>
          <a:p>
            <a:pPr>
              <a:defRPr/>
            </a:pPr>
            <a:fld id="{6C6D85D9-AAD0-4EA9-9865-8850EF7F091E}" type="datetime1">
              <a:rPr lang="zh-CN" altLang="en-US"/>
              <a:pPr>
                <a:defRPr/>
              </a:pPr>
              <a:t>2018/10/14</a:t>
            </a:fld>
            <a:endParaRPr lang="zh-CN" altLang="zh-CN"/>
          </a:p>
        </p:txBody>
      </p:sp>
      <p:sp>
        <p:nvSpPr>
          <p:cNvPr id="5" name="灯片编号占位符 4"/>
          <p:cNvSpPr>
            <a:spLocks noGrp="1"/>
          </p:cNvSpPr>
          <p:nvPr>
            <p:ph type="sldNum" sz="quarter" idx="12"/>
          </p:nvPr>
        </p:nvSpPr>
        <p:spPr/>
        <p:txBody>
          <a:bodyPr/>
          <a:lstStyle/>
          <a:p>
            <a:pPr>
              <a:defRPr/>
            </a:pPr>
            <a:fld id="{9F27FC91-75E9-4ADD-BEBD-5FF352C71DBC}" type="slidenum">
              <a:rPr lang="zh-CN" altLang="en-US" smtClean="0"/>
              <a:pPr>
                <a:defRPr/>
              </a:pPr>
              <a:t>13</a:t>
            </a:fld>
            <a:endParaRPr lang="zh-CN" altLang="en-US" sz="1800">
              <a:solidFill>
                <a:schemeClr val="tx1"/>
              </a:solidFill>
            </a:endParaRPr>
          </a:p>
        </p:txBody>
      </p:sp>
      <p:pic>
        <p:nvPicPr>
          <p:cNvPr id="22536"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24579" name="Group 4"/>
          <p:cNvGrpSpPr>
            <a:grpSpLocks/>
          </p:cNvGrpSpPr>
          <p:nvPr/>
        </p:nvGrpSpPr>
        <p:grpSpPr bwMode="auto">
          <a:xfrm>
            <a:off x="0" y="6734175"/>
            <a:ext cx="12192000" cy="138113"/>
            <a:chOff x="0" y="0"/>
            <a:chExt cx="12231884" cy="334101"/>
          </a:xfrm>
        </p:grpSpPr>
        <p:sp>
          <p:nvSpPr>
            <p:cNvPr id="2458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458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458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458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458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24580" name="文本框 7"/>
          <p:cNvSpPr>
            <a:spLocks noChangeArrowheads="1"/>
          </p:cNvSpPr>
          <p:nvPr/>
        </p:nvSpPr>
        <p:spPr bwMode="auto">
          <a:xfrm rot="-910717">
            <a:off x="7938" y="190500"/>
            <a:ext cx="26876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lnSpc>
                <a:spcPct val="100000"/>
              </a:lnSpc>
              <a:spcBef>
                <a:spcPct val="0"/>
              </a:spcBef>
              <a:buFont typeface="Arial" panose="020B0604020202020204" pitchFamily="34" charset="0"/>
              <a:buNone/>
            </a:pPr>
            <a:r>
              <a:rPr lang="en-US" altLang="zh-CN" b="1">
                <a:solidFill>
                  <a:schemeClr val="bg1"/>
                </a:solidFill>
                <a:sym typeface="Calibri" panose="020F0502020204030204" pitchFamily="34" charset="0"/>
              </a:rPr>
              <a:t>UML</a:t>
            </a:r>
            <a:r>
              <a:rPr lang="zh-CN" altLang="en-US" b="1">
                <a:solidFill>
                  <a:schemeClr val="bg1"/>
                </a:solidFill>
                <a:sym typeface="Calibri" panose="020F0502020204030204" pitchFamily="34" charset="0"/>
              </a:rPr>
              <a:t>的发展历史</a:t>
            </a:r>
            <a:endParaRPr lang="zh-CN" altLang="zh-CN" sz="4400" b="1">
              <a:solidFill>
                <a:schemeClr val="bg1"/>
              </a:solidFill>
              <a:sym typeface="宋体" panose="02010600030101010101" pitchFamily="2" charset="-122"/>
            </a:endParaRPr>
          </a:p>
        </p:txBody>
      </p:sp>
      <p:sp>
        <p:nvSpPr>
          <p:cNvPr id="24581" name="文本框 1"/>
          <p:cNvSpPr txBox="1">
            <a:spLocks noChangeArrowheads="1"/>
          </p:cNvSpPr>
          <p:nvPr/>
        </p:nvSpPr>
        <p:spPr bwMode="auto">
          <a:xfrm>
            <a:off x="1617663" y="1162050"/>
            <a:ext cx="8990012"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en-US" altLang="zh-CN" b="1">
                <a:solidFill>
                  <a:schemeClr val="tx2"/>
                </a:solidFill>
                <a:latin typeface="Arial" panose="020B0604020202020204" pitchFamily="34" charset="0"/>
                <a:sym typeface="Calibri" panose="020F0502020204030204" pitchFamily="34" charset="0"/>
              </a:rPr>
              <a:t>UML</a:t>
            </a:r>
            <a:r>
              <a:rPr lang="zh-CN" altLang="en-US" b="1">
                <a:solidFill>
                  <a:schemeClr val="tx2"/>
                </a:solidFill>
                <a:latin typeface="Arial" panose="020B0604020202020204" pitchFamily="34" charset="0"/>
                <a:sym typeface="Calibri" panose="020F0502020204030204" pitchFamily="34" charset="0"/>
              </a:rPr>
              <a:t>起源于多种面向对象建模方法。面向对象建模语言最早出现在</a:t>
            </a:r>
            <a:r>
              <a:rPr lang="en-US" altLang="zh-CN" b="1">
                <a:solidFill>
                  <a:schemeClr val="tx2"/>
                </a:solidFill>
                <a:latin typeface="Arial" panose="020B0604020202020204" pitchFamily="34" charset="0"/>
                <a:sym typeface="Calibri" panose="020F0502020204030204" pitchFamily="34" charset="0"/>
              </a:rPr>
              <a:t>20</a:t>
            </a:r>
            <a:r>
              <a:rPr lang="zh-CN" altLang="en-US" b="1">
                <a:solidFill>
                  <a:schemeClr val="tx2"/>
                </a:solidFill>
                <a:latin typeface="Arial" panose="020B0604020202020204" pitchFamily="34" charset="0"/>
                <a:sym typeface="Calibri" panose="020F0502020204030204" pitchFamily="34" charset="0"/>
              </a:rPr>
              <a:t>世纪</a:t>
            </a:r>
            <a:r>
              <a:rPr lang="en-US" altLang="zh-CN" b="1">
                <a:solidFill>
                  <a:schemeClr val="tx2"/>
                </a:solidFill>
                <a:latin typeface="Arial" panose="020B0604020202020204" pitchFamily="34" charset="0"/>
                <a:sym typeface="Calibri" panose="020F0502020204030204" pitchFamily="34" charset="0"/>
              </a:rPr>
              <a:t>70</a:t>
            </a:r>
            <a:r>
              <a:rPr lang="zh-CN" altLang="en-US" b="1">
                <a:solidFill>
                  <a:schemeClr val="tx2"/>
                </a:solidFill>
                <a:latin typeface="Arial" panose="020B0604020202020204" pitchFamily="34" charset="0"/>
                <a:sym typeface="Calibri" panose="020F0502020204030204" pitchFamily="34" charset="0"/>
              </a:rPr>
              <a:t>年代中期。</a:t>
            </a:r>
            <a:r>
              <a:rPr lang="en-US" altLang="zh-CN" b="1">
                <a:solidFill>
                  <a:schemeClr val="tx2"/>
                </a:solidFill>
                <a:latin typeface="Arial" panose="020B0604020202020204" pitchFamily="34" charset="0"/>
                <a:sym typeface="Calibri" panose="020F0502020204030204" pitchFamily="34" charset="0"/>
              </a:rPr>
              <a:t>1989</a:t>
            </a:r>
            <a:r>
              <a:rPr lang="zh-CN" altLang="en-US" b="1">
                <a:solidFill>
                  <a:schemeClr val="tx2"/>
                </a:solidFill>
                <a:latin typeface="Arial" panose="020B0604020202020204" pitchFamily="34" charset="0"/>
                <a:sym typeface="Calibri" panose="020F0502020204030204" pitchFamily="34" charset="0"/>
              </a:rPr>
              <a:t>年到</a:t>
            </a:r>
            <a:r>
              <a:rPr lang="en-US" altLang="zh-CN" b="1">
                <a:solidFill>
                  <a:schemeClr val="tx2"/>
                </a:solidFill>
                <a:latin typeface="Arial" panose="020B0604020202020204" pitchFamily="34" charset="0"/>
                <a:sym typeface="Calibri" panose="020F0502020204030204" pitchFamily="34" charset="0"/>
              </a:rPr>
              <a:t>1994</a:t>
            </a:r>
            <a:r>
              <a:rPr lang="zh-CN" altLang="en-US" b="1">
                <a:solidFill>
                  <a:schemeClr val="tx2"/>
                </a:solidFill>
                <a:latin typeface="Arial" panose="020B0604020202020204" pitchFamily="34" charset="0"/>
                <a:sym typeface="Calibri" panose="020F0502020204030204" pitchFamily="34" charset="0"/>
              </a:rPr>
              <a:t>年，其数量从不到十种加到了五十多种。但是由于用户不了解不同建模语言之间的优缺点及它们互相之间的差异，用户由于没有能力区别不同语言之间的差别，因此很难找到一种比较适合其应用特点的语言，极大地妨碍了用户之间的交流。因此，需要统一建模语言。</a:t>
            </a:r>
            <a:endParaRPr lang="en-US" altLang="zh-CN" b="1">
              <a:solidFill>
                <a:schemeClr val="tx2"/>
              </a:solidFill>
              <a:latin typeface="Arial" panose="020B0604020202020204" pitchFamily="34" charset="0"/>
              <a:sym typeface="Calibri" panose="020F0502020204030204" pitchFamily="34" charset="0"/>
            </a:endParaRPr>
          </a:p>
        </p:txBody>
      </p:sp>
      <p:sp>
        <p:nvSpPr>
          <p:cNvPr id="2" name="日期占位符 1"/>
          <p:cNvSpPr>
            <a:spLocks noGrp="1"/>
          </p:cNvSpPr>
          <p:nvPr>
            <p:ph type="dt" sz="quarter" idx="10"/>
          </p:nvPr>
        </p:nvSpPr>
        <p:spPr/>
        <p:txBody>
          <a:bodyPr/>
          <a:lstStyle/>
          <a:p>
            <a:pPr>
              <a:defRPr/>
            </a:pPr>
            <a:fld id="{6481B83F-B255-42E1-96B4-12FDBE078901}" type="datetime1">
              <a:rPr lang="zh-CN" altLang="en-US"/>
              <a:pPr>
                <a:defRPr/>
              </a:pPr>
              <a:t>2018/10/14</a:t>
            </a:fld>
            <a:endParaRPr lang="zh-CN" altLang="zh-CN"/>
          </a:p>
        </p:txBody>
      </p:sp>
      <p:sp>
        <p:nvSpPr>
          <p:cNvPr id="3" name="灯片编号占位符 2"/>
          <p:cNvSpPr>
            <a:spLocks noGrp="1"/>
          </p:cNvSpPr>
          <p:nvPr>
            <p:ph type="sldNum" sz="quarter" idx="12"/>
          </p:nvPr>
        </p:nvSpPr>
        <p:spPr/>
        <p:txBody>
          <a:bodyPr/>
          <a:lstStyle/>
          <a:p>
            <a:pPr>
              <a:defRPr/>
            </a:pPr>
            <a:fld id="{4106798D-4338-41F0-B956-FF4F98D9EA1D}" type="slidenum">
              <a:rPr lang="zh-CN" altLang="en-US" smtClean="0"/>
              <a:pPr>
                <a:defRPr/>
              </a:pPr>
              <a:t>14</a:t>
            </a:fld>
            <a:endParaRPr lang="zh-CN" altLang="en-US" sz="1800">
              <a:solidFill>
                <a:schemeClr val="tx1"/>
              </a:solidFill>
            </a:endParaRPr>
          </a:p>
        </p:txBody>
      </p:sp>
      <p:pic>
        <p:nvPicPr>
          <p:cNvPr id="24584" name="图片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25603" name="Group 4"/>
          <p:cNvGrpSpPr>
            <a:grpSpLocks/>
          </p:cNvGrpSpPr>
          <p:nvPr/>
        </p:nvGrpSpPr>
        <p:grpSpPr bwMode="auto">
          <a:xfrm>
            <a:off x="0" y="6734175"/>
            <a:ext cx="12192000" cy="138113"/>
            <a:chOff x="0" y="0"/>
            <a:chExt cx="12231884" cy="334101"/>
          </a:xfrm>
        </p:grpSpPr>
        <p:sp>
          <p:nvSpPr>
            <p:cNvPr id="25611"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5612"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5613"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5614"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5615"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25604" name="文本框 7"/>
          <p:cNvSpPr>
            <a:spLocks noChangeArrowheads="1"/>
          </p:cNvSpPr>
          <p:nvPr/>
        </p:nvSpPr>
        <p:spPr bwMode="auto">
          <a:xfrm rot="-910717">
            <a:off x="7938" y="190500"/>
            <a:ext cx="26876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lnSpc>
                <a:spcPct val="100000"/>
              </a:lnSpc>
              <a:spcBef>
                <a:spcPct val="0"/>
              </a:spcBef>
              <a:buFont typeface="Arial" panose="020B0604020202020204" pitchFamily="34" charset="0"/>
              <a:buNone/>
            </a:pPr>
            <a:r>
              <a:rPr lang="en-US" altLang="zh-CN" b="1">
                <a:solidFill>
                  <a:schemeClr val="bg1"/>
                </a:solidFill>
                <a:sym typeface="Calibri" panose="020F0502020204030204" pitchFamily="34" charset="0"/>
              </a:rPr>
              <a:t>UML</a:t>
            </a:r>
            <a:r>
              <a:rPr lang="zh-CN" altLang="en-US" b="1">
                <a:solidFill>
                  <a:schemeClr val="bg1"/>
                </a:solidFill>
                <a:sym typeface="Calibri" panose="020F0502020204030204" pitchFamily="34" charset="0"/>
              </a:rPr>
              <a:t>的发展历史</a:t>
            </a:r>
            <a:endParaRPr lang="zh-CN" altLang="zh-CN" sz="4400" b="1">
              <a:solidFill>
                <a:schemeClr val="bg1"/>
              </a:solidFill>
              <a:sym typeface="宋体" panose="02010600030101010101" pitchFamily="2" charset="-122"/>
            </a:endParaRPr>
          </a:p>
        </p:txBody>
      </p:sp>
      <p:sp>
        <p:nvSpPr>
          <p:cNvPr id="25605" name="文本框 1"/>
          <p:cNvSpPr txBox="1">
            <a:spLocks noChangeArrowheads="1"/>
          </p:cNvSpPr>
          <p:nvPr/>
        </p:nvSpPr>
        <p:spPr bwMode="auto">
          <a:xfrm>
            <a:off x="5145088" y="577850"/>
            <a:ext cx="20304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tx2"/>
                </a:solidFill>
                <a:latin typeface="黑体" panose="02010609060101010101" pitchFamily="49" charset="-122"/>
                <a:ea typeface="黑体" panose="02010609060101010101" pitchFamily="49" charset="-122"/>
              </a:rPr>
              <a:t>3</a:t>
            </a:r>
            <a:r>
              <a:rPr lang="zh-CN" altLang="en-US" sz="3200">
                <a:solidFill>
                  <a:schemeClr val="tx2"/>
                </a:solidFill>
                <a:latin typeface="黑体" panose="02010609060101010101" pitchFamily="49" charset="-122"/>
                <a:ea typeface="黑体" panose="02010609060101010101" pitchFamily="49" charset="-122"/>
              </a:rPr>
              <a:t>位创始人</a:t>
            </a:r>
          </a:p>
        </p:txBody>
      </p:sp>
      <p:pic>
        <p:nvPicPr>
          <p:cNvPr id="25606"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39825" y="1573213"/>
            <a:ext cx="2609850" cy="369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矩形 2"/>
          <p:cNvSpPr>
            <a:spLocks noChangeArrowheads="1"/>
          </p:cNvSpPr>
          <p:nvPr/>
        </p:nvSpPr>
        <p:spPr bwMode="auto">
          <a:xfrm>
            <a:off x="4306888" y="1298575"/>
            <a:ext cx="7508875"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b="1"/>
              <a:t>葛来迪</a:t>
            </a:r>
            <a:r>
              <a:rPr lang="en-US" altLang="zh-CN" sz="2800" b="1"/>
              <a:t>·</a:t>
            </a:r>
            <a:r>
              <a:rPr lang="zh-CN" altLang="en-US" sz="2800" b="1"/>
              <a:t>布区</a:t>
            </a:r>
            <a:r>
              <a:rPr lang="zh-CN" altLang="en-US" sz="2800"/>
              <a:t>（英语：</a:t>
            </a:r>
            <a:r>
              <a:rPr lang="en-US" altLang="zh-CN" sz="2800"/>
              <a:t>Grady Booch</a:t>
            </a:r>
            <a:r>
              <a:rPr lang="zh-CN" altLang="en-US" sz="2800"/>
              <a:t>，</a:t>
            </a:r>
            <a:r>
              <a:rPr lang="en-US" altLang="zh-CN" sz="2800"/>
              <a:t>1955</a:t>
            </a:r>
            <a:r>
              <a:rPr lang="zh-CN" altLang="en-US" sz="2800"/>
              <a:t>年</a:t>
            </a:r>
            <a:r>
              <a:rPr lang="en-US" altLang="zh-CN" sz="2800"/>
              <a:t>2</a:t>
            </a:r>
            <a:r>
              <a:rPr lang="zh-CN" altLang="en-US" sz="2800"/>
              <a:t>月</a:t>
            </a:r>
            <a:r>
              <a:rPr lang="en-US" altLang="zh-CN" sz="2800"/>
              <a:t>27</a:t>
            </a:r>
            <a:r>
              <a:rPr lang="zh-CN" altLang="en-US" sz="2800"/>
              <a:t>日－），生于美国，计算机科学家与软件工程师，与伊瓦尔</a:t>
            </a:r>
            <a:r>
              <a:rPr lang="en-US" altLang="zh-CN" sz="2800"/>
              <a:t>·</a:t>
            </a:r>
            <a:r>
              <a:rPr lang="zh-CN" altLang="en-US" sz="2800"/>
              <a:t>雅各布森、詹姆士</a:t>
            </a:r>
            <a:r>
              <a:rPr lang="en-US" altLang="zh-CN" sz="2800"/>
              <a:t>·</a:t>
            </a:r>
            <a:r>
              <a:rPr lang="zh-CN" altLang="en-US" sz="2800"/>
              <a:t>兰宝（</a:t>
            </a:r>
            <a:r>
              <a:rPr lang="en-US" altLang="zh-CN" sz="2800"/>
              <a:t>James Rumbaugh</a:t>
            </a:r>
            <a:r>
              <a:rPr lang="zh-CN" altLang="en-US" sz="2800"/>
              <a:t>）共同开发了统一建模语言（</a:t>
            </a:r>
            <a:r>
              <a:rPr lang="en-US" altLang="zh-CN" sz="2800"/>
              <a:t>UML</a:t>
            </a:r>
            <a:r>
              <a:rPr lang="zh-CN" altLang="en-US" sz="2800"/>
              <a:t>）。他曾为</a:t>
            </a:r>
            <a:r>
              <a:rPr lang="en-US" altLang="zh-CN" sz="2800"/>
              <a:t>Ada</a:t>
            </a:r>
            <a:r>
              <a:rPr lang="zh-CN" altLang="en-US" sz="2800"/>
              <a:t>语言编写了重要的教科书，在软件架构、软件工程及协作开发环境领域的贡献具有国际性声望。</a:t>
            </a:r>
            <a:endParaRPr lang="zh-CN" altLang="zh-CN" sz="2800"/>
          </a:p>
        </p:txBody>
      </p:sp>
      <p:sp>
        <p:nvSpPr>
          <p:cNvPr id="4" name="日期占位符 3"/>
          <p:cNvSpPr>
            <a:spLocks noGrp="1"/>
          </p:cNvSpPr>
          <p:nvPr>
            <p:ph type="dt" sz="quarter" idx="10"/>
          </p:nvPr>
        </p:nvSpPr>
        <p:spPr/>
        <p:txBody>
          <a:bodyPr/>
          <a:lstStyle/>
          <a:p>
            <a:pPr>
              <a:defRPr/>
            </a:pPr>
            <a:fld id="{A7A0C1E8-5720-4564-8E7A-ACD5A78C8B4E}" type="datetime1">
              <a:rPr lang="zh-CN" altLang="en-US"/>
              <a:pPr>
                <a:defRPr/>
              </a:pPr>
              <a:t>2018/10/14</a:t>
            </a:fld>
            <a:endParaRPr lang="zh-CN" altLang="zh-CN"/>
          </a:p>
        </p:txBody>
      </p:sp>
      <p:sp>
        <p:nvSpPr>
          <p:cNvPr id="5" name="灯片编号占位符 4"/>
          <p:cNvSpPr>
            <a:spLocks noGrp="1"/>
          </p:cNvSpPr>
          <p:nvPr>
            <p:ph type="sldNum" sz="quarter" idx="12"/>
          </p:nvPr>
        </p:nvSpPr>
        <p:spPr/>
        <p:txBody>
          <a:bodyPr/>
          <a:lstStyle/>
          <a:p>
            <a:pPr>
              <a:defRPr/>
            </a:pPr>
            <a:fld id="{0279EDB3-7497-4AEC-A6CC-F56BAC5E3F5A}" type="slidenum">
              <a:rPr lang="zh-CN" altLang="en-US" smtClean="0"/>
              <a:pPr>
                <a:defRPr/>
              </a:pPr>
              <a:t>15</a:t>
            </a:fld>
            <a:endParaRPr lang="zh-CN" altLang="en-US" sz="1800">
              <a:solidFill>
                <a:schemeClr val="tx1"/>
              </a:solidFill>
            </a:endParaRPr>
          </a:p>
        </p:txBody>
      </p:sp>
      <p:pic>
        <p:nvPicPr>
          <p:cNvPr id="25610" name="图片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26627" name="Group 4"/>
          <p:cNvGrpSpPr>
            <a:grpSpLocks/>
          </p:cNvGrpSpPr>
          <p:nvPr/>
        </p:nvGrpSpPr>
        <p:grpSpPr bwMode="auto">
          <a:xfrm>
            <a:off x="0" y="6734175"/>
            <a:ext cx="12192000" cy="138113"/>
            <a:chOff x="0" y="0"/>
            <a:chExt cx="12231884" cy="334101"/>
          </a:xfrm>
        </p:grpSpPr>
        <p:sp>
          <p:nvSpPr>
            <p:cNvPr id="2663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663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663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663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663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26628" name="文本框 7"/>
          <p:cNvSpPr>
            <a:spLocks noChangeArrowheads="1"/>
          </p:cNvSpPr>
          <p:nvPr/>
        </p:nvSpPr>
        <p:spPr bwMode="auto">
          <a:xfrm rot="-910717">
            <a:off x="7938" y="190500"/>
            <a:ext cx="26876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lnSpc>
                <a:spcPct val="100000"/>
              </a:lnSpc>
              <a:spcBef>
                <a:spcPct val="0"/>
              </a:spcBef>
              <a:buFont typeface="Arial" panose="020B0604020202020204" pitchFamily="34" charset="0"/>
              <a:buNone/>
            </a:pPr>
            <a:r>
              <a:rPr lang="en-US" altLang="zh-CN" b="1">
                <a:solidFill>
                  <a:schemeClr val="bg1"/>
                </a:solidFill>
                <a:sym typeface="Calibri" panose="020F0502020204030204" pitchFamily="34" charset="0"/>
              </a:rPr>
              <a:t>UML</a:t>
            </a:r>
            <a:r>
              <a:rPr lang="zh-CN" altLang="en-US" b="1">
                <a:solidFill>
                  <a:schemeClr val="bg1"/>
                </a:solidFill>
                <a:sym typeface="Calibri" panose="020F0502020204030204" pitchFamily="34" charset="0"/>
              </a:rPr>
              <a:t>的发展历史</a:t>
            </a:r>
            <a:endParaRPr lang="zh-CN" altLang="zh-CN" sz="4400" b="1">
              <a:solidFill>
                <a:schemeClr val="bg1"/>
              </a:solidFill>
              <a:sym typeface="宋体" panose="02010600030101010101" pitchFamily="2" charset="-122"/>
            </a:endParaRPr>
          </a:p>
        </p:txBody>
      </p:sp>
      <p:sp>
        <p:nvSpPr>
          <p:cNvPr id="26629" name="文本框 1"/>
          <p:cNvSpPr txBox="1">
            <a:spLocks noChangeArrowheads="1"/>
          </p:cNvSpPr>
          <p:nvPr/>
        </p:nvSpPr>
        <p:spPr bwMode="auto">
          <a:xfrm>
            <a:off x="5145088" y="577850"/>
            <a:ext cx="20304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tx2"/>
                </a:solidFill>
                <a:latin typeface="黑体" panose="02010609060101010101" pitchFamily="49" charset="-122"/>
                <a:ea typeface="黑体" panose="02010609060101010101" pitchFamily="49" charset="-122"/>
              </a:rPr>
              <a:t>3</a:t>
            </a:r>
            <a:r>
              <a:rPr lang="zh-CN" altLang="en-US" sz="3200">
                <a:solidFill>
                  <a:schemeClr val="tx2"/>
                </a:solidFill>
                <a:latin typeface="黑体" panose="02010609060101010101" pitchFamily="49" charset="-122"/>
                <a:ea typeface="黑体" panose="02010609060101010101" pitchFamily="49" charset="-122"/>
              </a:rPr>
              <a:t>位创始人</a:t>
            </a:r>
          </a:p>
        </p:txBody>
      </p:sp>
      <p:sp>
        <p:nvSpPr>
          <p:cNvPr id="26630" name="矩形 2"/>
          <p:cNvSpPr>
            <a:spLocks noChangeArrowheads="1"/>
          </p:cNvSpPr>
          <p:nvPr/>
        </p:nvSpPr>
        <p:spPr bwMode="auto">
          <a:xfrm>
            <a:off x="4327525" y="1739900"/>
            <a:ext cx="750887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b="1"/>
              <a:t>詹姆士</a:t>
            </a:r>
            <a:r>
              <a:rPr lang="en-US" altLang="zh-CN" sz="2800" b="1"/>
              <a:t>·</a:t>
            </a:r>
            <a:r>
              <a:rPr lang="zh-CN" altLang="en-US" sz="2800" b="1"/>
              <a:t>兰宝</a:t>
            </a:r>
            <a:r>
              <a:rPr lang="zh-CN" altLang="en-US" sz="2800"/>
              <a:t>（英语：</a:t>
            </a:r>
            <a:r>
              <a:rPr lang="en-US" altLang="zh-CN" sz="2800"/>
              <a:t>James E. Rumbaugh</a:t>
            </a:r>
            <a:r>
              <a:rPr lang="zh-CN" altLang="en-US" sz="2800"/>
              <a:t>，</a:t>
            </a:r>
            <a:r>
              <a:rPr lang="en-US" altLang="zh-CN" sz="2800"/>
              <a:t>1947</a:t>
            </a:r>
            <a:r>
              <a:rPr lang="zh-CN" altLang="en-US" sz="2800"/>
              <a:t>年</a:t>
            </a:r>
            <a:r>
              <a:rPr lang="en-US" altLang="zh-CN" sz="2800"/>
              <a:t>8</a:t>
            </a:r>
            <a:r>
              <a:rPr lang="zh-CN" altLang="en-US" sz="2800"/>
              <a:t>月</a:t>
            </a:r>
            <a:r>
              <a:rPr lang="en-US" altLang="zh-CN" sz="2800"/>
              <a:t>22</a:t>
            </a:r>
            <a:r>
              <a:rPr lang="zh-CN" altLang="en-US" sz="2800"/>
              <a:t>日－），生于美国宾夕法尼亚州伯利恒，计算机科学家，专长于软件工程与面向对象技术。曾提出物件建模技术与统一建模语言（</a:t>
            </a:r>
            <a:r>
              <a:rPr lang="en-US" altLang="zh-CN" sz="2800"/>
              <a:t>UML</a:t>
            </a:r>
            <a:r>
              <a:rPr lang="zh-CN" altLang="en-US" sz="2800"/>
              <a:t>）。</a:t>
            </a:r>
          </a:p>
        </p:txBody>
      </p:sp>
      <p:pic>
        <p:nvPicPr>
          <p:cNvPr id="26631"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3938" y="1830388"/>
            <a:ext cx="2841625"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p:cNvSpPr>
            <a:spLocks noGrp="1"/>
          </p:cNvSpPr>
          <p:nvPr>
            <p:ph type="dt" sz="quarter" idx="10"/>
          </p:nvPr>
        </p:nvSpPr>
        <p:spPr/>
        <p:txBody>
          <a:bodyPr/>
          <a:lstStyle/>
          <a:p>
            <a:pPr>
              <a:defRPr/>
            </a:pPr>
            <a:fld id="{2F21B111-4AD9-4716-BC8C-EBBE8EC83DF4}" type="datetime1">
              <a:rPr lang="zh-CN" altLang="en-US"/>
              <a:pPr>
                <a:defRPr/>
              </a:pPr>
              <a:t>2018/10/14</a:t>
            </a:fld>
            <a:endParaRPr lang="zh-CN" altLang="zh-CN"/>
          </a:p>
        </p:txBody>
      </p:sp>
      <p:sp>
        <p:nvSpPr>
          <p:cNvPr id="5" name="灯片编号占位符 4"/>
          <p:cNvSpPr>
            <a:spLocks noGrp="1"/>
          </p:cNvSpPr>
          <p:nvPr>
            <p:ph type="sldNum" sz="quarter" idx="12"/>
          </p:nvPr>
        </p:nvSpPr>
        <p:spPr/>
        <p:txBody>
          <a:bodyPr/>
          <a:lstStyle/>
          <a:p>
            <a:pPr>
              <a:defRPr/>
            </a:pPr>
            <a:fld id="{4D7BC109-EC7E-43A9-A9CB-5F94B40C88F6}" type="slidenum">
              <a:rPr lang="zh-CN" altLang="en-US" smtClean="0"/>
              <a:pPr>
                <a:defRPr/>
              </a:pPr>
              <a:t>16</a:t>
            </a:fld>
            <a:endParaRPr lang="zh-CN" altLang="en-US" sz="1800">
              <a:solidFill>
                <a:schemeClr val="tx1"/>
              </a:solidFill>
            </a:endParaRPr>
          </a:p>
        </p:txBody>
      </p:sp>
      <p:pic>
        <p:nvPicPr>
          <p:cNvPr id="26634" name="图片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27651" name="Group 4"/>
          <p:cNvGrpSpPr>
            <a:grpSpLocks/>
          </p:cNvGrpSpPr>
          <p:nvPr/>
        </p:nvGrpSpPr>
        <p:grpSpPr bwMode="auto">
          <a:xfrm>
            <a:off x="0" y="6734175"/>
            <a:ext cx="12192000" cy="138113"/>
            <a:chOff x="0" y="0"/>
            <a:chExt cx="12231884" cy="334101"/>
          </a:xfrm>
        </p:grpSpPr>
        <p:sp>
          <p:nvSpPr>
            <p:cNvPr id="2765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766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766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766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766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27652" name="文本框 7"/>
          <p:cNvSpPr>
            <a:spLocks noChangeArrowheads="1"/>
          </p:cNvSpPr>
          <p:nvPr/>
        </p:nvSpPr>
        <p:spPr bwMode="auto">
          <a:xfrm rot="-910717">
            <a:off x="7938" y="190500"/>
            <a:ext cx="26876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lnSpc>
                <a:spcPct val="100000"/>
              </a:lnSpc>
              <a:spcBef>
                <a:spcPct val="0"/>
              </a:spcBef>
              <a:buFont typeface="Arial" panose="020B0604020202020204" pitchFamily="34" charset="0"/>
              <a:buNone/>
            </a:pPr>
            <a:r>
              <a:rPr lang="en-US" altLang="zh-CN" b="1">
                <a:solidFill>
                  <a:schemeClr val="bg1"/>
                </a:solidFill>
                <a:sym typeface="Calibri" panose="020F0502020204030204" pitchFamily="34" charset="0"/>
              </a:rPr>
              <a:t>UML</a:t>
            </a:r>
            <a:r>
              <a:rPr lang="zh-CN" altLang="en-US" b="1">
                <a:solidFill>
                  <a:schemeClr val="bg1"/>
                </a:solidFill>
                <a:sym typeface="Calibri" panose="020F0502020204030204" pitchFamily="34" charset="0"/>
              </a:rPr>
              <a:t>的发展历史</a:t>
            </a:r>
            <a:endParaRPr lang="zh-CN" altLang="zh-CN" sz="4400" b="1">
              <a:solidFill>
                <a:schemeClr val="bg1"/>
              </a:solidFill>
              <a:sym typeface="宋体" panose="02010600030101010101" pitchFamily="2" charset="-122"/>
            </a:endParaRPr>
          </a:p>
        </p:txBody>
      </p:sp>
      <p:sp>
        <p:nvSpPr>
          <p:cNvPr id="27653" name="文本框 1"/>
          <p:cNvSpPr txBox="1">
            <a:spLocks noChangeArrowheads="1"/>
          </p:cNvSpPr>
          <p:nvPr/>
        </p:nvSpPr>
        <p:spPr bwMode="auto">
          <a:xfrm>
            <a:off x="5145088" y="577850"/>
            <a:ext cx="20304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tx2"/>
                </a:solidFill>
                <a:latin typeface="黑体" panose="02010609060101010101" pitchFamily="49" charset="-122"/>
                <a:ea typeface="黑体" panose="02010609060101010101" pitchFamily="49" charset="-122"/>
              </a:rPr>
              <a:t>3</a:t>
            </a:r>
            <a:r>
              <a:rPr lang="zh-CN" altLang="en-US" sz="3200">
                <a:solidFill>
                  <a:schemeClr val="tx2"/>
                </a:solidFill>
                <a:latin typeface="黑体" panose="02010609060101010101" pitchFamily="49" charset="-122"/>
                <a:ea typeface="黑体" panose="02010609060101010101" pitchFamily="49" charset="-122"/>
              </a:rPr>
              <a:t>位创始人</a:t>
            </a:r>
          </a:p>
        </p:txBody>
      </p:sp>
      <p:sp>
        <p:nvSpPr>
          <p:cNvPr id="27654" name="矩形 2"/>
          <p:cNvSpPr>
            <a:spLocks noChangeArrowheads="1"/>
          </p:cNvSpPr>
          <p:nvPr/>
        </p:nvSpPr>
        <p:spPr bwMode="auto">
          <a:xfrm>
            <a:off x="4338638" y="1277938"/>
            <a:ext cx="7507287"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b="1"/>
              <a:t>伊瓦尔</a:t>
            </a:r>
            <a:r>
              <a:rPr lang="en-US" altLang="zh-CN" sz="2800" b="1"/>
              <a:t>·</a:t>
            </a:r>
            <a:r>
              <a:rPr lang="zh-CN" altLang="en-US" sz="2800" b="1"/>
              <a:t>亚尔玛</a:t>
            </a:r>
            <a:r>
              <a:rPr lang="en-US" altLang="zh-CN" sz="2800" b="1"/>
              <a:t>·</a:t>
            </a:r>
            <a:r>
              <a:rPr lang="zh-CN" altLang="en-US" sz="2800" b="1"/>
              <a:t>雅各布森</a:t>
            </a:r>
            <a:r>
              <a:rPr lang="zh-CN" altLang="en-US" sz="2800"/>
              <a:t>（瑞典语：</a:t>
            </a:r>
            <a:r>
              <a:rPr lang="en-US" altLang="zh-CN" sz="2800"/>
              <a:t>Ivar Hjalmar Jacobson</a:t>
            </a:r>
            <a:r>
              <a:rPr lang="zh-CN" altLang="en-US" sz="2800"/>
              <a:t>，</a:t>
            </a:r>
            <a:r>
              <a:rPr lang="en-US" altLang="zh-CN" sz="2800"/>
              <a:t>1939</a:t>
            </a:r>
            <a:r>
              <a:rPr lang="zh-CN" altLang="en-US" sz="2800"/>
              <a:t>年</a:t>
            </a:r>
            <a:r>
              <a:rPr lang="en-US" altLang="zh-CN" sz="2800"/>
              <a:t>9</a:t>
            </a:r>
            <a:r>
              <a:rPr lang="zh-CN" altLang="en-US" sz="2800"/>
              <a:t>月</a:t>
            </a:r>
            <a:r>
              <a:rPr lang="en-US" altLang="zh-CN" sz="2800"/>
              <a:t>2</a:t>
            </a:r>
            <a:r>
              <a:rPr lang="zh-CN" altLang="en-US" sz="2800"/>
              <a:t>日－），又译伊万</a:t>
            </a:r>
            <a:r>
              <a:rPr lang="en-US" altLang="zh-CN" sz="2800"/>
              <a:t>·</a:t>
            </a:r>
            <a:r>
              <a:rPr lang="zh-CN" altLang="en-US" sz="2800"/>
              <a:t>雅各布森，生于瑞典于斯塔德（</a:t>
            </a:r>
            <a:r>
              <a:rPr lang="en-US" altLang="zh-CN" sz="2800"/>
              <a:t>Ystad</a:t>
            </a:r>
            <a:r>
              <a:rPr lang="zh-CN" altLang="en-US" sz="2800"/>
              <a:t>），计算机科学家与软件工程师，在软件工程领域有很大贡献。曾参与设计统一建模语言（</a:t>
            </a:r>
            <a:r>
              <a:rPr lang="en-US" altLang="zh-CN" sz="2800"/>
              <a:t>UML</a:t>
            </a:r>
            <a:r>
              <a:rPr lang="zh-CN" altLang="en-US" sz="2800"/>
              <a:t>）、</a:t>
            </a:r>
            <a:r>
              <a:rPr lang="en-US" altLang="zh-CN" sz="2800"/>
              <a:t>IBM-Rational</a:t>
            </a:r>
            <a:r>
              <a:rPr lang="zh-CN" altLang="en-US" sz="2800"/>
              <a:t>统一过程（</a:t>
            </a:r>
            <a:r>
              <a:rPr lang="en-US" altLang="zh-CN" sz="2800"/>
              <a:t>RUP</a:t>
            </a:r>
            <a:r>
              <a:rPr lang="zh-CN" altLang="en-US" sz="2800"/>
              <a:t>）、</a:t>
            </a:r>
            <a:r>
              <a:rPr lang="en-US" altLang="zh-CN" sz="2800"/>
              <a:t>Objectory</a:t>
            </a:r>
            <a:r>
              <a:rPr lang="zh-CN" altLang="en-US" sz="2800"/>
              <a:t>方法，对于</a:t>
            </a:r>
            <a:r>
              <a:rPr lang="en-US" altLang="zh-CN" sz="2800"/>
              <a:t>Aspect-oriented software development</a:t>
            </a:r>
            <a:r>
              <a:rPr lang="zh-CN" altLang="en-US" sz="2800"/>
              <a:t>也做出很多贡献。</a:t>
            </a:r>
          </a:p>
        </p:txBody>
      </p:sp>
      <p:pic>
        <p:nvPicPr>
          <p:cNvPr id="27655" name="图片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39900"/>
            <a:ext cx="321310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p:cNvSpPr>
            <a:spLocks noGrp="1"/>
          </p:cNvSpPr>
          <p:nvPr>
            <p:ph type="dt" sz="quarter" idx="10"/>
          </p:nvPr>
        </p:nvSpPr>
        <p:spPr/>
        <p:txBody>
          <a:bodyPr/>
          <a:lstStyle/>
          <a:p>
            <a:pPr>
              <a:defRPr/>
            </a:pPr>
            <a:fld id="{36F5DDCE-A247-4890-A47B-1F8AE53584E6}" type="datetime1">
              <a:rPr lang="zh-CN" altLang="en-US"/>
              <a:pPr>
                <a:defRPr/>
              </a:pPr>
              <a:t>2018/10/14</a:t>
            </a:fld>
            <a:endParaRPr lang="zh-CN" altLang="zh-CN"/>
          </a:p>
        </p:txBody>
      </p:sp>
      <p:sp>
        <p:nvSpPr>
          <p:cNvPr id="5" name="灯片编号占位符 4"/>
          <p:cNvSpPr>
            <a:spLocks noGrp="1"/>
          </p:cNvSpPr>
          <p:nvPr>
            <p:ph type="sldNum" sz="quarter" idx="12"/>
          </p:nvPr>
        </p:nvSpPr>
        <p:spPr/>
        <p:txBody>
          <a:bodyPr/>
          <a:lstStyle/>
          <a:p>
            <a:pPr>
              <a:defRPr/>
            </a:pPr>
            <a:fld id="{1F5F166E-2D3A-4851-9EFE-E3DDEA46769B}" type="slidenum">
              <a:rPr lang="zh-CN" altLang="en-US" smtClean="0"/>
              <a:pPr>
                <a:defRPr/>
              </a:pPr>
              <a:t>17</a:t>
            </a:fld>
            <a:endParaRPr lang="zh-CN" altLang="en-US" sz="1800">
              <a:solidFill>
                <a:schemeClr val="tx1"/>
              </a:solidFill>
            </a:endParaRPr>
          </a:p>
        </p:txBody>
      </p:sp>
      <p:pic>
        <p:nvPicPr>
          <p:cNvPr id="27658"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29699" name="Group 4"/>
          <p:cNvGrpSpPr>
            <a:grpSpLocks/>
          </p:cNvGrpSpPr>
          <p:nvPr/>
        </p:nvGrpSpPr>
        <p:grpSpPr bwMode="auto">
          <a:xfrm>
            <a:off x="0" y="6734175"/>
            <a:ext cx="12192000" cy="138113"/>
            <a:chOff x="0" y="0"/>
            <a:chExt cx="12231884" cy="334101"/>
          </a:xfrm>
        </p:grpSpPr>
        <p:sp>
          <p:nvSpPr>
            <p:cNvPr id="2971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971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971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971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971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9221" name="箭头: 五边形 1"/>
          <p:cNvSpPr>
            <a:spLocks noChangeArrowheads="1"/>
          </p:cNvSpPr>
          <p:nvPr/>
        </p:nvSpPr>
        <p:spPr bwMode="auto">
          <a:xfrm>
            <a:off x="347663" y="1916113"/>
            <a:ext cx="2328862" cy="3611562"/>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en-US" altLang="zh-CN" sz="1800" b="1">
              <a:solidFill>
                <a:schemeClr val="bg1"/>
              </a:solidFill>
              <a:latin typeface="Arial" panose="020B0604020202020204" pitchFamily="34" charset="0"/>
              <a:sym typeface="Calibri" panose="020F0502020204030204" pitchFamily="34" charset="0"/>
            </a:endParaRPr>
          </a:p>
          <a:p>
            <a:pPr eaLnBrk="1" hangingPunct="1">
              <a:lnSpc>
                <a:spcPct val="100000"/>
              </a:lnSpc>
              <a:spcBef>
                <a:spcPct val="0"/>
              </a:spcBef>
              <a:buFontTx/>
              <a:buNone/>
            </a:pPr>
            <a:endParaRPr lang="en-US" altLang="zh-CN" sz="1800" b="1">
              <a:solidFill>
                <a:schemeClr val="bg1"/>
              </a:solidFill>
              <a:latin typeface="Arial" panose="020B0604020202020204" pitchFamily="34" charset="0"/>
              <a:sym typeface="Calibri" panose="020F0502020204030204" pitchFamily="34" charset="0"/>
            </a:endParaRPr>
          </a:p>
          <a:p>
            <a:pPr eaLnBrk="1" hangingPunct="1">
              <a:lnSpc>
                <a:spcPct val="100000"/>
              </a:lnSpc>
              <a:spcBef>
                <a:spcPct val="0"/>
              </a:spcBef>
              <a:buFontTx/>
              <a:buNone/>
            </a:pPr>
            <a:endParaRPr lang="en-US" altLang="zh-CN" sz="1800" b="1">
              <a:solidFill>
                <a:schemeClr val="bg1"/>
              </a:solidFill>
              <a:latin typeface="Arial" panose="020B0604020202020204" pitchFamily="34" charset="0"/>
              <a:sym typeface="Calibri" panose="020F0502020204030204" pitchFamily="34" charset="0"/>
            </a:endParaRPr>
          </a:p>
          <a:p>
            <a:pPr eaLnBrk="1" hangingPunct="1">
              <a:lnSpc>
                <a:spcPct val="100000"/>
              </a:lnSpc>
              <a:spcBef>
                <a:spcPct val="0"/>
              </a:spcBef>
              <a:buFontTx/>
              <a:buNone/>
            </a:pPr>
            <a:r>
              <a:rPr lang="en-US" altLang="zh-CN" sz="2400" b="1">
                <a:solidFill>
                  <a:schemeClr val="bg1"/>
                </a:solidFill>
                <a:latin typeface="Arial" panose="020B0604020202020204" pitchFamily="34" charset="0"/>
                <a:sym typeface="Calibri" panose="020F0502020204030204" pitchFamily="34" charset="0"/>
              </a:rPr>
              <a:t>1995</a:t>
            </a:r>
            <a:r>
              <a:rPr lang="zh-CN" altLang="en-US" sz="2400" b="1">
                <a:solidFill>
                  <a:schemeClr val="bg1"/>
                </a:solidFill>
                <a:latin typeface="Arial" panose="020B0604020202020204" pitchFamily="34" charset="0"/>
                <a:sym typeface="Calibri" panose="020F0502020204030204" pitchFamily="34" charset="0"/>
              </a:rPr>
              <a:t>年</a:t>
            </a:r>
            <a:r>
              <a:rPr lang="en-US" altLang="zh-CN" sz="2400" b="1">
                <a:solidFill>
                  <a:schemeClr val="bg1"/>
                </a:solidFill>
                <a:latin typeface="Arial" panose="020B0604020202020204" pitchFamily="34" charset="0"/>
                <a:sym typeface="Calibri" panose="020F0502020204030204" pitchFamily="34" charset="0"/>
              </a:rPr>
              <a:t>10</a:t>
            </a:r>
            <a:r>
              <a:rPr lang="zh-CN" altLang="en-US" sz="2400" b="1">
                <a:solidFill>
                  <a:schemeClr val="bg1"/>
                </a:solidFill>
                <a:latin typeface="Arial" panose="020B0604020202020204" pitchFamily="34" charset="0"/>
                <a:sym typeface="Calibri" panose="020F0502020204030204" pitchFamily="34" charset="0"/>
              </a:rPr>
              <a:t>月发布了第一个公开版本</a:t>
            </a:r>
            <a:r>
              <a:rPr lang="en-US" altLang="zh-CN" sz="2400" b="1">
                <a:solidFill>
                  <a:schemeClr val="bg1"/>
                </a:solidFill>
                <a:latin typeface="Arial" panose="020B0604020202020204" pitchFamily="34" charset="0"/>
                <a:sym typeface="Calibri" panose="020F0502020204030204" pitchFamily="34" charset="0"/>
              </a:rPr>
              <a:t>UM0.8</a:t>
            </a:r>
            <a:endParaRPr lang="zh-CN" altLang="en-US" sz="2400" b="1">
              <a:solidFill>
                <a:schemeClr val="bg1"/>
              </a:solidFill>
              <a:latin typeface="Arial" panose="020B0604020202020204" pitchFamily="34" charset="0"/>
              <a:sym typeface="Calibri" panose="020F0502020204030204" pitchFamily="34" charset="0"/>
            </a:endParaRPr>
          </a:p>
        </p:txBody>
      </p:sp>
      <p:sp>
        <p:nvSpPr>
          <p:cNvPr id="9222" name="箭头: 五边形 16"/>
          <p:cNvSpPr>
            <a:spLocks noChangeArrowheads="1"/>
          </p:cNvSpPr>
          <p:nvPr/>
        </p:nvSpPr>
        <p:spPr bwMode="auto">
          <a:xfrm>
            <a:off x="2851150" y="1916113"/>
            <a:ext cx="2387600" cy="3611562"/>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en-US" altLang="zh-CN" sz="1800">
              <a:latin typeface="Arial" panose="020B0604020202020204" pitchFamily="34" charset="0"/>
              <a:sym typeface="Calibri" panose="020F0502020204030204" pitchFamily="34" charset="0"/>
            </a:endParaRPr>
          </a:p>
          <a:p>
            <a:pPr eaLnBrk="1" hangingPunct="1">
              <a:lnSpc>
                <a:spcPct val="100000"/>
              </a:lnSpc>
              <a:spcBef>
                <a:spcPct val="0"/>
              </a:spcBef>
              <a:buFontTx/>
              <a:buNone/>
            </a:pPr>
            <a:endParaRPr lang="en-US" altLang="zh-CN" sz="1800" b="1">
              <a:solidFill>
                <a:schemeClr val="bg1"/>
              </a:solidFill>
              <a:latin typeface="Arial" panose="020B0604020202020204" pitchFamily="34" charset="0"/>
              <a:sym typeface="Calibri" panose="020F0502020204030204" pitchFamily="34" charset="0"/>
            </a:endParaRPr>
          </a:p>
          <a:p>
            <a:pPr eaLnBrk="1" hangingPunct="1">
              <a:lnSpc>
                <a:spcPct val="100000"/>
              </a:lnSpc>
              <a:spcBef>
                <a:spcPct val="0"/>
              </a:spcBef>
              <a:buFontTx/>
              <a:buNone/>
            </a:pPr>
            <a:r>
              <a:rPr lang="en-US" altLang="zh-CN" sz="2400" b="1">
                <a:solidFill>
                  <a:schemeClr val="bg1"/>
                </a:solidFill>
                <a:latin typeface="Arial" panose="020B0604020202020204" pitchFamily="34" charset="0"/>
                <a:sym typeface="Calibri" panose="020F0502020204030204" pitchFamily="34" charset="0"/>
              </a:rPr>
              <a:t>1996</a:t>
            </a:r>
            <a:r>
              <a:rPr lang="zh-CN" altLang="en-US" sz="2400" b="1">
                <a:solidFill>
                  <a:schemeClr val="bg1"/>
                </a:solidFill>
                <a:latin typeface="Arial" panose="020B0604020202020204" pitchFamily="34" charset="0"/>
                <a:sym typeface="Calibri" panose="020F0502020204030204" pitchFamily="34" charset="0"/>
              </a:rPr>
              <a:t>年</a:t>
            </a:r>
            <a:r>
              <a:rPr lang="en-US" altLang="zh-CN" sz="2400" b="1">
                <a:solidFill>
                  <a:schemeClr val="bg1"/>
                </a:solidFill>
                <a:latin typeface="Arial" panose="020B0604020202020204" pitchFamily="34" charset="0"/>
                <a:sym typeface="Calibri" panose="020F0502020204030204" pitchFamily="34" charset="0"/>
              </a:rPr>
              <a:t>6</a:t>
            </a:r>
            <a:r>
              <a:rPr lang="zh-CN" altLang="en-US" sz="2400" b="1">
                <a:solidFill>
                  <a:schemeClr val="bg1"/>
                </a:solidFill>
                <a:latin typeface="Arial" panose="020B0604020202020204" pitchFamily="34" charset="0"/>
                <a:sym typeface="Calibri" panose="020F0502020204030204" pitchFamily="34" charset="0"/>
              </a:rPr>
              <a:t>月和</a:t>
            </a:r>
            <a:r>
              <a:rPr lang="en-US" altLang="zh-CN" sz="2400" b="1">
                <a:solidFill>
                  <a:schemeClr val="bg1"/>
                </a:solidFill>
                <a:latin typeface="Arial" panose="020B0604020202020204" pitchFamily="34" charset="0"/>
                <a:sym typeface="Calibri" panose="020F0502020204030204" pitchFamily="34" charset="0"/>
              </a:rPr>
              <a:t>10</a:t>
            </a:r>
            <a:r>
              <a:rPr lang="zh-CN" altLang="en-US" sz="2400" b="1">
                <a:solidFill>
                  <a:schemeClr val="bg1"/>
                </a:solidFill>
                <a:latin typeface="Arial" panose="020B0604020202020204" pitchFamily="34" charset="0"/>
                <a:sym typeface="Calibri" panose="020F0502020204030204" pitchFamily="34" charset="0"/>
              </a:rPr>
              <a:t>发布了两个新版本</a:t>
            </a:r>
            <a:r>
              <a:rPr lang="en-US" altLang="zh-CN" sz="2400" b="1">
                <a:solidFill>
                  <a:schemeClr val="bg1"/>
                </a:solidFill>
                <a:latin typeface="Arial" panose="020B0604020202020204" pitchFamily="34" charset="0"/>
                <a:sym typeface="Calibri" panose="020F0502020204030204" pitchFamily="34" charset="0"/>
              </a:rPr>
              <a:t>UML0.9</a:t>
            </a:r>
            <a:r>
              <a:rPr lang="zh-CN" altLang="en-US" sz="2400" b="1">
                <a:solidFill>
                  <a:schemeClr val="bg1"/>
                </a:solidFill>
                <a:latin typeface="Arial" panose="020B0604020202020204" pitchFamily="34" charset="0"/>
                <a:sym typeface="Calibri" panose="020F0502020204030204" pitchFamily="34" charset="0"/>
              </a:rPr>
              <a:t>和</a:t>
            </a:r>
            <a:r>
              <a:rPr lang="en-US" altLang="zh-CN" sz="2400" b="1">
                <a:solidFill>
                  <a:schemeClr val="bg1"/>
                </a:solidFill>
                <a:latin typeface="Arial" panose="020B0604020202020204" pitchFamily="34" charset="0"/>
                <a:sym typeface="Calibri" panose="020F0502020204030204" pitchFamily="34" charset="0"/>
              </a:rPr>
              <a:t>UML0.91,</a:t>
            </a:r>
            <a:r>
              <a:rPr lang="zh-CN" altLang="en-US" sz="2400" b="1">
                <a:solidFill>
                  <a:schemeClr val="bg1"/>
                </a:solidFill>
                <a:latin typeface="Arial" panose="020B0604020202020204" pitchFamily="34" charset="0"/>
                <a:sym typeface="Calibri" panose="020F0502020204030204" pitchFamily="34" charset="0"/>
              </a:rPr>
              <a:t>并将</a:t>
            </a:r>
            <a:r>
              <a:rPr lang="en-US" altLang="zh-CN" sz="2400" b="1">
                <a:solidFill>
                  <a:schemeClr val="bg1"/>
                </a:solidFill>
                <a:latin typeface="Arial" panose="020B0604020202020204" pitchFamily="34" charset="0"/>
                <a:sym typeface="Calibri" panose="020F0502020204030204" pitchFamily="34" charset="0"/>
              </a:rPr>
              <a:t>UM</a:t>
            </a:r>
            <a:r>
              <a:rPr lang="zh-CN" altLang="en-US" sz="2400" b="1">
                <a:solidFill>
                  <a:schemeClr val="bg1"/>
                </a:solidFill>
                <a:latin typeface="Arial" panose="020B0604020202020204" pitchFamily="34" charset="0"/>
                <a:sym typeface="Calibri" panose="020F0502020204030204" pitchFamily="34" charset="0"/>
              </a:rPr>
              <a:t>改名为</a:t>
            </a:r>
            <a:r>
              <a:rPr lang="en-US" altLang="zh-CN" sz="2400" b="1">
                <a:solidFill>
                  <a:schemeClr val="bg1"/>
                </a:solidFill>
                <a:latin typeface="Arial" panose="020B0604020202020204" pitchFamily="34" charset="0"/>
                <a:sym typeface="Calibri" panose="020F0502020204030204" pitchFamily="34" charset="0"/>
              </a:rPr>
              <a:t>UML</a:t>
            </a:r>
            <a:r>
              <a:rPr lang="zh-CN" altLang="en-US" sz="2400" b="1">
                <a:solidFill>
                  <a:schemeClr val="bg1"/>
                </a:solidFill>
                <a:latin typeface="Arial" panose="020B0604020202020204" pitchFamily="34" charset="0"/>
                <a:sym typeface="Calibri" panose="020F0502020204030204" pitchFamily="34" charset="0"/>
              </a:rPr>
              <a:t>。</a:t>
            </a:r>
          </a:p>
        </p:txBody>
      </p:sp>
      <p:sp>
        <p:nvSpPr>
          <p:cNvPr id="9223" name="箭头: 五边形 17"/>
          <p:cNvSpPr>
            <a:spLocks noChangeArrowheads="1"/>
          </p:cNvSpPr>
          <p:nvPr/>
        </p:nvSpPr>
        <p:spPr bwMode="auto">
          <a:xfrm>
            <a:off x="5395913" y="1916113"/>
            <a:ext cx="2089150" cy="3611562"/>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en-US" altLang="zh-CN" sz="1800" b="1">
              <a:solidFill>
                <a:schemeClr val="bg1"/>
              </a:solidFill>
              <a:latin typeface="Arial" panose="020B0604020202020204" pitchFamily="34" charset="0"/>
              <a:sym typeface="Calibri" panose="020F0502020204030204" pitchFamily="34" charset="0"/>
            </a:endParaRPr>
          </a:p>
          <a:p>
            <a:pPr eaLnBrk="1" hangingPunct="1">
              <a:lnSpc>
                <a:spcPct val="100000"/>
              </a:lnSpc>
              <a:spcBef>
                <a:spcPct val="0"/>
              </a:spcBef>
              <a:buFontTx/>
              <a:buNone/>
            </a:pPr>
            <a:endParaRPr lang="en-US" altLang="zh-CN" sz="1800" b="1">
              <a:solidFill>
                <a:schemeClr val="bg1"/>
              </a:solidFill>
              <a:latin typeface="Arial" panose="020B0604020202020204" pitchFamily="34" charset="0"/>
              <a:sym typeface="Calibri" panose="020F0502020204030204" pitchFamily="34" charset="0"/>
            </a:endParaRPr>
          </a:p>
          <a:p>
            <a:pPr eaLnBrk="1" hangingPunct="1">
              <a:lnSpc>
                <a:spcPct val="100000"/>
              </a:lnSpc>
              <a:spcBef>
                <a:spcPct val="0"/>
              </a:spcBef>
              <a:buFontTx/>
              <a:buNone/>
            </a:pPr>
            <a:r>
              <a:rPr lang="en-US" altLang="zh-CN" sz="2400" b="1">
                <a:solidFill>
                  <a:schemeClr val="bg1"/>
                </a:solidFill>
                <a:latin typeface="Arial" panose="020B0604020202020204" pitchFamily="34" charset="0"/>
                <a:sym typeface="Calibri" panose="020F0502020204030204" pitchFamily="34" charset="0"/>
              </a:rPr>
              <a:t>1997</a:t>
            </a:r>
            <a:r>
              <a:rPr lang="zh-CN" altLang="en-US" sz="2400" b="1">
                <a:solidFill>
                  <a:schemeClr val="bg1"/>
                </a:solidFill>
                <a:latin typeface="Arial" panose="020B0604020202020204" pitchFamily="34" charset="0"/>
                <a:sym typeface="Calibri" panose="020F0502020204030204" pitchFamily="34" charset="0"/>
              </a:rPr>
              <a:t>年</a:t>
            </a:r>
            <a:r>
              <a:rPr lang="en-US" altLang="zh-CN" sz="2400" b="1">
                <a:solidFill>
                  <a:schemeClr val="bg1"/>
                </a:solidFill>
                <a:latin typeface="Arial" panose="020B0604020202020204" pitchFamily="34" charset="0"/>
                <a:sym typeface="Calibri" panose="020F0502020204030204" pitchFamily="34" charset="0"/>
              </a:rPr>
              <a:t>11</a:t>
            </a:r>
            <a:r>
              <a:rPr lang="zh-CN" altLang="en-US" sz="2400" b="1">
                <a:solidFill>
                  <a:schemeClr val="bg1"/>
                </a:solidFill>
                <a:latin typeface="Arial" panose="020B0604020202020204" pitchFamily="34" charset="0"/>
                <a:sym typeface="Calibri" panose="020F0502020204030204" pitchFamily="34" charset="0"/>
              </a:rPr>
              <a:t>月</a:t>
            </a:r>
            <a:r>
              <a:rPr lang="en-US" altLang="zh-CN" sz="2400" b="1">
                <a:solidFill>
                  <a:schemeClr val="bg1"/>
                </a:solidFill>
                <a:latin typeface="Arial" panose="020B0604020202020204" pitchFamily="34" charset="0"/>
                <a:sym typeface="Calibri" panose="020F0502020204030204" pitchFamily="34" charset="0"/>
              </a:rPr>
              <a:t>17</a:t>
            </a:r>
            <a:r>
              <a:rPr lang="zh-CN" altLang="en-US" sz="2400" b="1">
                <a:solidFill>
                  <a:schemeClr val="bg1"/>
                </a:solidFill>
                <a:latin typeface="Arial" panose="020B0604020202020204" pitchFamily="34" charset="0"/>
                <a:sym typeface="Calibri" panose="020F0502020204030204" pitchFamily="34" charset="0"/>
              </a:rPr>
              <a:t>日</a:t>
            </a:r>
            <a:r>
              <a:rPr lang="en-US" altLang="zh-CN" sz="2400" b="1">
                <a:solidFill>
                  <a:schemeClr val="bg1"/>
                </a:solidFill>
                <a:latin typeface="Arial" panose="020B0604020202020204" pitchFamily="34" charset="0"/>
                <a:sym typeface="Calibri" panose="020F0502020204030204" pitchFamily="34" charset="0"/>
              </a:rPr>
              <a:t>OMG</a:t>
            </a:r>
            <a:r>
              <a:rPr lang="zh-CN" altLang="en-US" sz="2400" b="1">
                <a:solidFill>
                  <a:schemeClr val="bg1"/>
                </a:solidFill>
                <a:latin typeface="Arial" panose="020B0604020202020204" pitchFamily="34" charset="0"/>
                <a:sym typeface="Calibri" panose="020F0502020204030204" pitchFamily="34" charset="0"/>
              </a:rPr>
              <a:t>采用</a:t>
            </a:r>
            <a:r>
              <a:rPr lang="en-US" altLang="zh-CN" sz="2400" b="1">
                <a:solidFill>
                  <a:schemeClr val="bg1"/>
                </a:solidFill>
                <a:latin typeface="Arial" panose="020B0604020202020204" pitchFamily="34" charset="0"/>
                <a:sym typeface="Calibri" panose="020F0502020204030204" pitchFamily="34" charset="0"/>
              </a:rPr>
              <a:t>UML1.1</a:t>
            </a:r>
            <a:r>
              <a:rPr lang="zh-CN" altLang="en-US" sz="2400" b="1">
                <a:solidFill>
                  <a:schemeClr val="bg1"/>
                </a:solidFill>
                <a:latin typeface="Arial" panose="020B0604020202020204" pitchFamily="34" charset="0"/>
                <a:sym typeface="Calibri" panose="020F0502020204030204" pitchFamily="34" charset="0"/>
              </a:rPr>
              <a:t>作为面向对象技术的标准建模语言</a:t>
            </a:r>
          </a:p>
        </p:txBody>
      </p:sp>
      <p:sp>
        <p:nvSpPr>
          <p:cNvPr id="9224" name="箭头: 五边形 18"/>
          <p:cNvSpPr>
            <a:spLocks noChangeArrowheads="1"/>
          </p:cNvSpPr>
          <p:nvPr/>
        </p:nvSpPr>
        <p:spPr bwMode="auto">
          <a:xfrm>
            <a:off x="7659688" y="1916113"/>
            <a:ext cx="2089150" cy="3611562"/>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en-US" altLang="zh-CN" sz="1800" b="1">
              <a:solidFill>
                <a:schemeClr val="bg1"/>
              </a:solidFill>
              <a:latin typeface="Arial" panose="020B0604020202020204" pitchFamily="34" charset="0"/>
              <a:sym typeface="Calibri" panose="020F0502020204030204" pitchFamily="34" charset="0"/>
            </a:endParaRPr>
          </a:p>
          <a:p>
            <a:pPr eaLnBrk="1" hangingPunct="1">
              <a:lnSpc>
                <a:spcPct val="100000"/>
              </a:lnSpc>
              <a:spcBef>
                <a:spcPct val="0"/>
              </a:spcBef>
              <a:buFontTx/>
              <a:buNone/>
            </a:pPr>
            <a:r>
              <a:rPr lang="en-US" altLang="zh-CN" sz="2400" b="1">
                <a:solidFill>
                  <a:schemeClr val="bg1"/>
                </a:solidFill>
                <a:latin typeface="Arial" panose="020B0604020202020204" pitchFamily="34" charset="0"/>
                <a:sym typeface="Calibri" panose="020F0502020204030204" pitchFamily="34" charset="0"/>
              </a:rPr>
              <a:t>1997</a:t>
            </a:r>
            <a:r>
              <a:rPr lang="zh-CN" altLang="en-US" sz="2400" b="1">
                <a:solidFill>
                  <a:schemeClr val="bg1"/>
                </a:solidFill>
                <a:latin typeface="Arial" panose="020B0604020202020204" pitchFamily="34" charset="0"/>
                <a:sym typeface="Calibri" panose="020F0502020204030204" pitchFamily="34" charset="0"/>
              </a:rPr>
              <a:t>年</a:t>
            </a:r>
            <a:r>
              <a:rPr lang="en-US" altLang="zh-CN" sz="2400" b="1">
                <a:solidFill>
                  <a:schemeClr val="bg1"/>
                </a:solidFill>
                <a:latin typeface="Arial" panose="020B0604020202020204" pitchFamily="34" charset="0"/>
                <a:sym typeface="Calibri" panose="020F0502020204030204" pitchFamily="34" charset="0"/>
              </a:rPr>
              <a:t>11</a:t>
            </a:r>
          </a:p>
          <a:p>
            <a:pPr eaLnBrk="1" hangingPunct="1">
              <a:lnSpc>
                <a:spcPct val="100000"/>
              </a:lnSpc>
              <a:spcBef>
                <a:spcPct val="0"/>
              </a:spcBef>
              <a:buFontTx/>
              <a:buNone/>
            </a:pPr>
            <a:r>
              <a:rPr lang="zh-CN" altLang="en-US" sz="2400" b="1">
                <a:solidFill>
                  <a:schemeClr val="bg1"/>
                </a:solidFill>
                <a:latin typeface="Arial" panose="020B0604020202020204" pitchFamily="34" charset="0"/>
                <a:sym typeface="Calibri" panose="020F0502020204030204" pitchFamily="34" charset="0"/>
              </a:rPr>
              <a:t>月</a:t>
            </a:r>
            <a:r>
              <a:rPr lang="en-US" altLang="zh-CN" sz="2400" b="1">
                <a:solidFill>
                  <a:schemeClr val="bg1"/>
                </a:solidFill>
                <a:latin typeface="Arial" panose="020B0604020202020204" pitchFamily="34" charset="0"/>
                <a:sym typeface="Calibri" panose="020F0502020204030204" pitchFamily="34" charset="0"/>
              </a:rPr>
              <a:t>4</a:t>
            </a:r>
            <a:r>
              <a:rPr lang="zh-CN" altLang="en-US" sz="2400" b="1">
                <a:solidFill>
                  <a:schemeClr val="bg1"/>
                </a:solidFill>
                <a:latin typeface="Arial" panose="020B0604020202020204" pitchFamily="34" charset="0"/>
                <a:sym typeface="Calibri" panose="020F0502020204030204" pitchFamily="34" charset="0"/>
              </a:rPr>
              <a:t>日</a:t>
            </a:r>
            <a:r>
              <a:rPr lang="en-US" altLang="zh-CN" sz="2400" b="1">
                <a:solidFill>
                  <a:schemeClr val="bg1"/>
                </a:solidFill>
                <a:latin typeface="Arial" panose="020B0604020202020204" pitchFamily="34" charset="0"/>
                <a:sym typeface="Calibri" panose="020F0502020204030204" pitchFamily="34" charset="0"/>
              </a:rPr>
              <a:t>UML</a:t>
            </a:r>
            <a:r>
              <a:rPr lang="zh-CN" altLang="en-US" sz="2400" b="1">
                <a:solidFill>
                  <a:schemeClr val="bg1"/>
                </a:solidFill>
                <a:latin typeface="Arial" panose="020B0604020202020204" pitchFamily="34" charset="0"/>
                <a:sym typeface="Calibri" panose="020F0502020204030204" pitchFamily="34" charset="0"/>
              </a:rPr>
              <a:t>被</a:t>
            </a:r>
            <a:r>
              <a:rPr lang="en-US" altLang="zh-CN" sz="2400" b="1">
                <a:solidFill>
                  <a:schemeClr val="bg1"/>
                </a:solidFill>
                <a:latin typeface="Arial" panose="020B0604020202020204" pitchFamily="34" charset="0"/>
                <a:sym typeface="Calibri" panose="020F0502020204030204" pitchFamily="34" charset="0"/>
              </a:rPr>
              <a:t>OMG</a:t>
            </a:r>
            <a:r>
              <a:rPr lang="zh-CN" altLang="en-US" sz="2400" b="1">
                <a:solidFill>
                  <a:schemeClr val="bg1"/>
                </a:solidFill>
                <a:latin typeface="Arial" panose="020B0604020202020204" pitchFamily="34" charset="0"/>
                <a:sym typeface="Calibri" panose="020F0502020204030204" pitchFamily="34" charset="0"/>
              </a:rPr>
              <a:t>采纳从此不断修订，此后产生</a:t>
            </a:r>
            <a:r>
              <a:rPr lang="en-US" altLang="zh-CN" sz="2400" b="1">
                <a:solidFill>
                  <a:schemeClr val="bg1"/>
                </a:solidFill>
                <a:latin typeface="Arial" panose="020B0604020202020204" pitchFamily="34" charset="0"/>
                <a:sym typeface="Calibri" panose="020F0502020204030204" pitchFamily="34" charset="0"/>
              </a:rPr>
              <a:t>UML1.2</a:t>
            </a:r>
            <a:r>
              <a:rPr lang="zh-CN" altLang="en-US" sz="2400" b="1">
                <a:solidFill>
                  <a:schemeClr val="bg1"/>
                </a:solidFill>
                <a:latin typeface="Arial" panose="020B0604020202020204" pitchFamily="34" charset="0"/>
                <a:sym typeface="Calibri" panose="020F0502020204030204" pitchFamily="34" charset="0"/>
              </a:rPr>
              <a:t>、</a:t>
            </a:r>
            <a:r>
              <a:rPr lang="en-US" altLang="zh-CN" sz="2400" b="1">
                <a:solidFill>
                  <a:schemeClr val="bg1"/>
                </a:solidFill>
                <a:latin typeface="Arial" panose="020B0604020202020204" pitchFamily="34" charset="0"/>
                <a:sym typeface="Calibri" panose="020F0502020204030204" pitchFamily="34" charset="0"/>
              </a:rPr>
              <a:t>UNM1.3</a:t>
            </a:r>
            <a:r>
              <a:rPr lang="zh-CN" altLang="en-US" sz="2400" b="1">
                <a:solidFill>
                  <a:schemeClr val="bg1"/>
                </a:solidFill>
                <a:latin typeface="Arial" panose="020B0604020202020204" pitchFamily="34" charset="0"/>
                <a:sym typeface="Calibri" panose="020F0502020204030204" pitchFamily="34" charset="0"/>
              </a:rPr>
              <a:t>和</a:t>
            </a:r>
            <a:r>
              <a:rPr lang="en-US" altLang="zh-CN" sz="2400" b="1">
                <a:solidFill>
                  <a:schemeClr val="bg1"/>
                </a:solidFill>
                <a:latin typeface="Arial" panose="020B0604020202020204" pitchFamily="34" charset="0"/>
                <a:sym typeface="Calibri" panose="020F0502020204030204" pitchFamily="34" charset="0"/>
              </a:rPr>
              <a:t>UML1.4</a:t>
            </a:r>
            <a:r>
              <a:rPr lang="zh-CN" altLang="en-US" sz="2400" b="1">
                <a:solidFill>
                  <a:schemeClr val="bg1"/>
                </a:solidFill>
                <a:latin typeface="Arial" panose="020B0604020202020204" pitchFamily="34" charset="0"/>
                <a:sym typeface="Calibri" panose="020F0502020204030204" pitchFamily="34" charset="0"/>
              </a:rPr>
              <a:t>版本</a:t>
            </a:r>
          </a:p>
        </p:txBody>
      </p:sp>
      <p:sp>
        <p:nvSpPr>
          <p:cNvPr id="9225" name="箭头: 五边形 19"/>
          <p:cNvSpPr>
            <a:spLocks noChangeArrowheads="1"/>
          </p:cNvSpPr>
          <p:nvPr/>
        </p:nvSpPr>
        <p:spPr bwMode="auto">
          <a:xfrm>
            <a:off x="9906000" y="1916113"/>
            <a:ext cx="2089150" cy="3611562"/>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en-US" altLang="zh-CN" sz="1800" b="1">
              <a:solidFill>
                <a:schemeClr val="bg1"/>
              </a:solidFill>
              <a:latin typeface="Arial" panose="020B0604020202020204" pitchFamily="34" charset="0"/>
              <a:sym typeface="Calibri" panose="020F0502020204030204" pitchFamily="34" charset="0"/>
            </a:endParaRPr>
          </a:p>
          <a:p>
            <a:pPr eaLnBrk="1" hangingPunct="1">
              <a:lnSpc>
                <a:spcPct val="100000"/>
              </a:lnSpc>
              <a:spcBef>
                <a:spcPct val="0"/>
              </a:spcBef>
              <a:buFontTx/>
              <a:buNone/>
            </a:pPr>
            <a:endParaRPr lang="en-US" altLang="zh-CN" sz="1800" b="1">
              <a:solidFill>
                <a:schemeClr val="bg1"/>
              </a:solidFill>
              <a:latin typeface="Arial" panose="020B0604020202020204" pitchFamily="34" charset="0"/>
              <a:sym typeface="Calibri" panose="020F0502020204030204" pitchFamily="34" charset="0"/>
            </a:endParaRPr>
          </a:p>
          <a:p>
            <a:pPr eaLnBrk="1" hangingPunct="1">
              <a:lnSpc>
                <a:spcPct val="100000"/>
              </a:lnSpc>
              <a:spcBef>
                <a:spcPct val="0"/>
              </a:spcBef>
              <a:buFontTx/>
              <a:buNone/>
            </a:pPr>
            <a:endParaRPr lang="en-US" altLang="zh-CN" sz="1800" b="1">
              <a:solidFill>
                <a:schemeClr val="bg1"/>
              </a:solidFill>
              <a:latin typeface="Arial" panose="020B0604020202020204" pitchFamily="34" charset="0"/>
              <a:sym typeface="Calibri" panose="020F0502020204030204" pitchFamily="34" charset="0"/>
            </a:endParaRPr>
          </a:p>
          <a:p>
            <a:pPr eaLnBrk="1" hangingPunct="1">
              <a:lnSpc>
                <a:spcPct val="100000"/>
              </a:lnSpc>
              <a:spcBef>
                <a:spcPct val="0"/>
              </a:spcBef>
              <a:buFontTx/>
              <a:buNone/>
            </a:pPr>
            <a:r>
              <a:rPr lang="en-US" altLang="zh-CN" sz="2400" b="1">
                <a:solidFill>
                  <a:schemeClr val="bg1"/>
                </a:solidFill>
                <a:latin typeface="Arial" panose="020B0604020202020204" pitchFamily="34" charset="0"/>
                <a:sym typeface="Calibri" panose="020F0502020204030204" pitchFamily="34" charset="0"/>
              </a:rPr>
              <a:t>2005</a:t>
            </a:r>
            <a:r>
              <a:rPr lang="zh-CN" altLang="en-US" sz="2400" b="1">
                <a:solidFill>
                  <a:schemeClr val="bg1"/>
                </a:solidFill>
                <a:latin typeface="Arial" panose="020B0604020202020204" pitchFamily="34" charset="0"/>
                <a:sym typeface="Calibri" panose="020F0502020204030204" pitchFamily="34" charset="0"/>
              </a:rPr>
              <a:t>年</a:t>
            </a:r>
            <a:r>
              <a:rPr lang="en-US" altLang="zh-CN" sz="2400" b="1">
                <a:solidFill>
                  <a:schemeClr val="bg1"/>
                </a:solidFill>
                <a:latin typeface="Arial" panose="020B0604020202020204" pitchFamily="34" charset="0"/>
                <a:sym typeface="Calibri" panose="020F0502020204030204" pitchFamily="34" charset="0"/>
              </a:rPr>
              <a:t>UML2.0</a:t>
            </a:r>
            <a:r>
              <a:rPr lang="zh-CN" altLang="en-US" sz="2400" b="1">
                <a:solidFill>
                  <a:schemeClr val="bg1"/>
                </a:solidFill>
                <a:latin typeface="Arial" panose="020B0604020202020204" pitchFamily="34" charset="0"/>
                <a:sym typeface="Calibri" panose="020F0502020204030204" pitchFamily="34" charset="0"/>
              </a:rPr>
              <a:t>规范形成</a:t>
            </a:r>
          </a:p>
        </p:txBody>
      </p:sp>
      <p:sp>
        <p:nvSpPr>
          <p:cNvPr id="29705" name="文本框 7"/>
          <p:cNvSpPr>
            <a:spLocks noChangeArrowheads="1"/>
          </p:cNvSpPr>
          <p:nvPr/>
        </p:nvSpPr>
        <p:spPr bwMode="auto">
          <a:xfrm rot="-910717">
            <a:off x="-15875" y="190500"/>
            <a:ext cx="273526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lnSpc>
                <a:spcPct val="100000"/>
              </a:lnSpc>
              <a:spcBef>
                <a:spcPct val="0"/>
              </a:spcBef>
              <a:buFont typeface="Arial" panose="020B0604020202020204" pitchFamily="34" charset="0"/>
              <a:buNone/>
            </a:pPr>
            <a:r>
              <a:rPr lang="zh-CN" altLang="zh-CN" sz="1600" b="1">
                <a:solidFill>
                  <a:schemeClr val="bg1"/>
                </a:solidFill>
                <a:sym typeface="Calibri" panose="020F0502020204030204" pitchFamily="34" charset="0"/>
              </a:rPr>
              <a:t> </a:t>
            </a:r>
            <a:r>
              <a:rPr lang="en-US" altLang="zh-CN" b="1">
                <a:solidFill>
                  <a:schemeClr val="bg1"/>
                </a:solidFill>
                <a:sym typeface="Calibri" panose="020F0502020204030204" pitchFamily="34" charset="0"/>
              </a:rPr>
              <a:t>UML</a:t>
            </a:r>
            <a:r>
              <a:rPr lang="zh-CN" altLang="en-US" b="1">
                <a:solidFill>
                  <a:schemeClr val="bg1"/>
                </a:solidFill>
                <a:sym typeface="Calibri" panose="020F0502020204030204" pitchFamily="34" charset="0"/>
              </a:rPr>
              <a:t>的发展历史</a:t>
            </a:r>
            <a:endParaRPr lang="zh-CN" altLang="zh-CN" b="1">
              <a:solidFill>
                <a:schemeClr val="bg1"/>
              </a:solidFill>
              <a:sym typeface="宋体" panose="02010600030101010101" pitchFamily="2" charset="-122"/>
            </a:endParaRPr>
          </a:p>
        </p:txBody>
      </p:sp>
      <p:sp>
        <p:nvSpPr>
          <p:cNvPr id="2" name="矩形 1"/>
          <p:cNvSpPr/>
          <p:nvPr/>
        </p:nvSpPr>
        <p:spPr>
          <a:xfrm>
            <a:off x="4037013" y="822325"/>
            <a:ext cx="3698875" cy="57467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dirty="0">
                <a:latin typeface="黑体" panose="02010609060101010101" pitchFamily="49" charset="-122"/>
                <a:ea typeface="黑体" panose="02010609060101010101" pitchFamily="49" charset="-122"/>
              </a:rPr>
              <a:t>版本演变</a:t>
            </a:r>
          </a:p>
        </p:txBody>
      </p:sp>
      <p:sp>
        <p:nvSpPr>
          <p:cNvPr id="3" name="日期占位符 2"/>
          <p:cNvSpPr>
            <a:spLocks noGrp="1"/>
          </p:cNvSpPr>
          <p:nvPr>
            <p:ph type="dt" sz="quarter" idx="10"/>
          </p:nvPr>
        </p:nvSpPr>
        <p:spPr/>
        <p:txBody>
          <a:bodyPr/>
          <a:lstStyle/>
          <a:p>
            <a:pPr>
              <a:defRPr/>
            </a:pPr>
            <a:fld id="{5978D4D2-3F7F-4F4D-9CB3-655E424481F0}" type="datetime1">
              <a:rPr lang="zh-CN" altLang="en-US"/>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EB8A3198-4BC6-4A3E-AAB2-3F4130E14DB4}" type="slidenum">
              <a:rPr lang="zh-CN" altLang="en-US" smtClean="0"/>
              <a:pPr>
                <a:defRPr/>
              </a:pPr>
              <a:t>18</a:t>
            </a:fld>
            <a:endParaRPr lang="zh-CN" altLang="en-US" sz="1800">
              <a:solidFill>
                <a:schemeClr val="tx1"/>
              </a:solidFill>
            </a:endParaRPr>
          </a:p>
        </p:txBody>
      </p:sp>
      <p:pic>
        <p:nvPicPr>
          <p:cNvPr id="29709" name="图片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221"/>
                                        </p:tgtEl>
                                        <p:attrNameLst>
                                          <p:attrName>style.visibility</p:attrName>
                                        </p:attrNameLst>
                                      </p:cBhvr>
                                      <p:to>
                                        <p:strVal val="visible"/>
                                      </p:to>
                                    </p:set>
                                    <p:anim calcmode="lin" valueType="num">
                                      <p:cBhvr>
                                        <p:cTn id="7" dur="500" fill="hold"/>
                                        <p:tgtEl>
                                          <p:spTgt spid="9221"/>
                                        </p:tgtEl>
                                        <p:attrNameLst>
                                          <p:attrName>ppt_w</p:attrName>
                                        </p:attrNameLst>
                                      </p:cBhvr>
                                      <p:tavLst>
                                        <p:tav tm="0">
                                          <p:val>
                                            <p:fltVal val="0"/>
                                          </p:val>
                                        </p:tav>
                                        <p:tav tm="100000">
                                          <p:val>
                                            <p:strVal val="#ppt_w"/>
                                          </p:val>
                                        </p:tav>
                                      </p:tavLst>
                                    </p:anim>
                                    <p:anim calcmode="lin" valueType="num">
                                      <p:cBhvr>
                                        <p:cTn id="8" dur="500" fill="hold"/>
                                        <p:tgtEl>
                                          <p:spTgt spid="9221"/>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222"/>
                                        </p:tgtEl>
                                        <p:attrNameLst>
                                          <p:attrName>style.visibility</p:attrName>
                                        </p:attrNameLst>
                                      </p:cBhvr>
                                      <p:to>
                                        <p:strVal val="visible"/>
                                      </p:to>
                                    </p:set>
                                    <p:anim calcmode="lin" valueType="num">
                                      <p:cBhvr>
                                        <p:cTn id="13" dur="500" fill="hold"/>
                                        <p:tgtEl>
                                          <p:spTgt spid="9222"/>
                                        </p:tgtEl>
                                        <p:attrNameLst>
                                          <p:attrName>ppt_w</p:attrName>
                                        </p:attrNameLst>
                                      </p:cBhvr>
                                      <p:tavLst>
                                        <p:tav tm="0">
                                          <p:val>
                                            <p:fltVal val="0"/>
                                          </p:val>
                                        </p:tav>
                                        <p:tav tm="100000">
                                          <p:val>
                                            <p:strVal val="#ppt_w"/>
                                          </p:val>
                                        </p:tav>
                                      </p:tavLst>
                                    </p:anim>
                                    <p:anim calcmode="lin" valueType="num">
                                      <p:cBhvr>
                                        <p:cTn id="14" dur="500" fill="hold"/>
                                        <p:tgtEl>
                                          <p:spTgt spid="9222"/>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9223"/>
                                        </p:tgtEl>
                                        <p:attrNameLst>
                                          <p:attrName>style.visibility</p:attrName>
                                        </p:attrNameLst>
                                      </p:cBhvr>
                                      <p:to>
                                        <p:strVal val="visible"/>
                                      </p:to>
                                    </p:set>
                                    <p:anim calcmode="lin" valueType="num">
                                      <p:cBhvr>
                                        <p:cTn id="19" dur="500" fill="hold"/>
                                        <p:tgtEl>
                                          <p:spTgt spid="9223"/>
                                        </p:tgtEl>
                                        <p:attrNameLst>
                                          <p:attrName>ppt_w</p:attrName>
                                        </p:attrNameLst>
                                      </p:cBhvr>
                                      <p:tavLst>
                                        <p:tav tm="0">
                                          <p:val>
                                            <p:fltVal val="0"/>
                                          </p:val>
                                        </p:tav>
                                        <p:tav tm="100000">
                                          <p:val>
                                            <p:strVal val="#ppt_w"/>
                                          </p:val>
                                        </p:tav>
                                      </p:tavLst>
                                    </p:anim>
                                    <p:anim calcmode="lin" valueType="num">
                                      <p:cBhvr>
                                        <p:cTn id="20" dur="500" fill="hold"/>
                                        <p:tgtEl>
                                          <p:spTgt spid="9223"/>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9224"/>
                                        </p:tgtEl>
                                        <p:attrNameLst>
                                          <p:attrName>style.visibility</p:attrName>
                                        </p:attrNameLst>
                                      </p:cBhvr>
                                      <p:to>
                                        <p:strVal val="visible"/>
                                      </p:to>
                                    </p:set>
                                    <p:anim calcmode="lin" valueType="num">
                                      <p:cBhvr>
                                        <p:cTn id="25" dur="500" fill="hold"/>
                                        <p:tgtEl>
                                          <p:spTgt spid="9224"/>
                                        </p:tgtEl>
                                        <p:attrNameLst>
                                          <p:attrName>ppt_w</p:attrName>
                                        </p:attrNameLst>
                                      </p:cBhvr>
                                      <p:tavLst>
                                        <p:tav tm="0">
                                          <p:val>
                                            <p:fltVal val="0"/>
                                          </p:val>
                                        </p:tav>
                                        <p:tav tm="100000">
                                          <p:val>
                                            <p:strVal val="#ppt_w"/>
                                          </p:val>
                                        </p:tav>
                                      </p:tavLst>
                                    </p:anim>
                                    <p:anim calcmode="lin" valueType="num">
                                      <p:cBhvr>
                                        <p:cTn id="26" dur="500" fill="hold"/>
                                        <p:tgtEl>
                                          <p:spTgt spid="9224"/>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9225"/>
                                        </p:tgtEl>
                                        <p:attrNameLst>
                                          <p:attrName>style.visibility</p:attrName>
                                        </p:attrNameLst>
                                      </p:cBhvr>
                                      <p:to>
                                        <p:strVal val="visible"/>
                                      </p:to>
                                    </p:set>
                                    <p:anim calcmode="lin" valueType="num">
                                      <p:cBhvr>
                                        <p:cTn id="31" dur="500" fill="hold"/>
                                        <p:tgtEl>
                                          <p:spTgt spid="9225"/>
                                        </p:tgtEl>
                                        <p:attrNameLst>
                                          <p:attrName>ppt_w</p:attrName>
                                        </p:attrNameLst>
                                      </p:cBhvr>
                                      <p:tavLst>
                                        <p:tav tm="0">
                                          <p:val>
                                            <p:fltVal val="0"/>
                                          </p:val>
                                        </p:tav>
                                        <p:tav tm="100000">
                                          <p:val>
                                            <p:strVal val="#ppt_w"/>
                                          </p:val>
                                        </p:tav>
                                      </p:tavLst>
                                    </p:anim>
                                    <p:anim calcmode="lin" valueType="num">
                                      <p:cBhvr>
                                        <p:cTn id="32" dur="500" fill="hold"/>
                                        <p:tgtEl>
                                          <p:spTgt spid="92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P spid="9222" grpId="0" animBg="1"/>
      <p:bldP spid="9223" grpId="0" animBg="1"/>
      <p:bldP spid="9224" grpId="0" animBg="1"/>
      <p:bldP spid="92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4"/>
          <p:cNvGrpSpPr>
            <a:grpSpLocks/>
          </p:cNvGrpSpPr>
          <p:nvPr/>
        </p:nvGrpSpPr>
        <p:grpSpPr bwMode="auto">
          <a:xfrm>
            <a:off x="0" y="6734175"/>
            <a:ext cx="12192000" cy="138113"/>
            <a:chOff x="0" y="0"/>
            <a:chExt cx="12231884" cy="334101"/>
          </a:xfrm>
        </p:grpSpPr>
        <p:sp>
          <p:nvSpPr>
            <p:cNvPr id="3175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175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175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175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175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1747" name="Group 11"/>
          <p:cNvGrpSpPr>
            <a:grpSpLocks/>
          </p:cNvGrpSpPr>
          <p:nvPr/>
        </p:nvGrpSpPr>
        <p:grpSpPr bwMode="auto">
          <a:xfrm>
            <a:off x="1949450" y="1265238"/>
            <a:ext cx="8077200" cy="4327525"/>
            <a:chOff x="0" y="0"/>
            <a:chExt cx="4349805" cy="2330451"/>
          </a:xfrm>
        </p:grpSpPr>
        <p:sp>
          <p:nvSpPr>
            <p:cNvPr id="31753"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1754" name="任意多边形 3"/>
            <p:cNvSpPr>
              <a:spLocks noChangeArrowheads="1"/>
            </p:cNvSpPr>
            <p:nvPr/>
          </p:nvSpPr>
          <p:spPr bwMode="auto">
            <a:xfrm>
              <a:off x="0" y="2139423"/>
              <a:ext cx="4349805" cy="191028"/>
            </a:xfrm>
            <a:custGeom>
              <a:avLst/>
              <a:gdLst>
                <a:gd name="T0" fmla="*/ 0 w 1897856"/>
                <a:gd name="T1" fmla="*/ 0 h 83347"/>
                <a:gd name="T2" fmla="*/ 601092048 w 1897856"/>
                <a:gd name="T3" fmla="*/ 0 h 83347"/>
                <a:gd name="T4" fmla="*/ 601092048 w 1897856"/>
                <a:gd name="T5" fmla="*/ 6779254 h 83347"/>
                <a:gd name="T6" fmla="*/ 626045357 w 1897856"/>
                <a:gd name="T7" fmla="*/ 31733066 h 83347"/>
                <a:gd name="T8" fmla="*/ 819113395 w 1897856"/>
                <a:gd name="T9" fmla="*/ 31733066 h 83347"/>
                <a:gd name="T10" fmla="*/ 844067188 w 1897856"/>
                <a:gd name="T11" fmla="*/ 6779254 h 83347"/>
                <a:gd name="T12" fmla="*/ 844067188 w 1897856"/>
                <a:gd name="T13" fmla="*/ 0 h 83347"/>
                <a:gd name="T14" fmla="*/ 1445158713 w 1897856"/>
                <a:gd name="T15" fmla="*/ 0 h 83347"/>
                <a:gd name="T16" fmla="*/ 1445158713 w 1897856"/>
                <a:gd name="T17" fmla="*/ 38513023 h 83347"/>
                <a:gd name="T18" fmla="*/ 1420205440 w 1897856"/>
                <a:gd name="T19" fmla="*/ 63466856 h 83347"/>
                <a:gd name="T20" fmla="*/ 24953168 w 1897856"/>
                <a:gd name="T21" fmla="*/ 63466856 h 83347"/>
                <a:gd name="T22" fmla="*/ 0 w 1897856"/>
                <a:gd name="T23" fmla="*/ 38513023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1748"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extLst>
          </p:cNvPr>
          <p:cNvSpPr/>
          <p:nvPr/>
        </p:nvSpPr>
        <p:spPr>
          <a:xfrm>
            <a:off x="3929063" y="2754313"/>
            <a:ext cx="4097337" cy="923925"/>
          </a:xfrm>
          <a:prstGeom prst="rect">
            <a:avLst/>
          </a:prstGeom>
          <a:noFill/>
        </p:spPr>
        <p:txBody>
          <a:bodyPr wrap="none">
            <a:spAutoFit/>
          </a:bodyPr>
          <a:lstStyle/>
          <a:p>
            <a:pPr algn="ctr" eaLnBrk="1" fontAlgn="auto" hangingPunct="1">
              <a:spcBef>
                <a:spcPts val="0"/>
              </a:spcBef>
              <a:spcAft>
                <a:spcPts val="0"/>
              </a:spcAft>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3 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的特点</a:t>
            </a:r>
          </a:p>
        </p:txBody>
      </p:sp>
      <p:sp>
        <p:nvSpPr>
          <p:cNvPr id="2" name="日期占位符 1"/>
          <p:cNvSpPr>
            <a:spLocks noGrp="1"/>
          </p:cNvSpPr>
          <p:nvPr>
            <p:ph type="dt" sz="quarter" idx="10"/>
          </p:nvPr>
        </p:nvSpPr>
        <p:spPr/>
        <p:txBody>
          <a:bodyPr/>
          <a:lstStyle/>
          <a:p>
            <a:pPr>
              <a:defRPr/>
            </a:pPr>
            <a:fld id="{A4B076E1-C59B-4F22-898D-7B6AE2A2B8EB}" type="datetime1">
              <a:rPr lang="zh-CN" altLang="en-US"/>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A4ACF610-DD3E-45A7-84B3-47D3B2FD2269}" type="slidenum">
              <a:rPr lang="zh-CN" altLang="en-US" smtClean="0"/>
              <a:pPr>
                <a:defRPr/>
              </a:pPr>
              <a:t>19</a:t>
            </a:fld>
            <a:endParaRPr lang="zh-CN" altLang="en-US" sz="1800">
              <a:solidFill>
                <a:schemeClr val="tx1"/>
              </a:solidFill>
            </a:endParaRPr>
          </a:p>
        </p:txBody>
      </p:sp>
      <p:pic>
        <p:nvPicPr>
          <p:cNvPr id="31752" name="图片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rot="21244153">
            <a:off x="4391025" y="2976563"/>
            <a:ext cx="3357563" cy="396875"/>
          </a:xfrm>
          <a:prstGeom prst="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3" action="ppaction://hlinksldjump"/>
              </a:rPr>
              <a:t>02.2 UML</a:t>
            </a:r>
            <a:r>
              <a:rPr lang="zh-CN" altLang="en-US" sz="2800" dirty="0">
                <a:hlinkClick r:id="rId3" action="ppaction://hlinksldjump"/>
              </a:rPr>
              <a:t>发展历史</a:t>
            </a:r>
            <a:endParaRPr lang="zh-CN" altLang="en-US" sz="2800" dirty="0"/>
          </a:p>
        </p:txBody>
      </p:sp>
      <p:sp>
        <p:nvSpPr>
          <p:cNvPr id="37" name="矩形 36"/>
          <p:cNvSpPr/>
          <p:nvPr/>
        </p:nvSpPr>
        <p:spPr>
          <a:xfrm rot="21244153">
            <a:off x="4421188" y="5251450"/>
            <a:ext cx="3159125" cy="3968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4" action="ppaction://hlinksldjump"/>
              </a:rPr>
              <a:t>04.2 UML</a:t>
            </a:r>
            <a:r>
              <a:rPr lang="zh-CN" altLang="en-US" sz="2800" dirty="0">
                <a:hlinkClick r:id="rId4" action="ppaction://hlinksldjump"/>
              </a:rPr>
              <a:t>中的关系</a:t>
            </a:r>
            <a:endParaRPr lang="zh-CN" altLang="en-US" sz="2800" dirty="0"/>
          </a:p>
        </p:txBody>
      </p:sp>
      <p:sp>
        <p:nvSpPr>
          <p:cNvPr id="2" name="矩形 1"/>
          <p:cNvSpPr/>
          <p:nvPr/>
        </p:nvSpPr>
        <p:spPr>
          <a:xfrm rot="21244153">
            <a:off x="4090988" y="2493963"/>
            <a:ext cx="3400425" cy="396875"/>
          </a:xfrm>
          <a:prstGeom prst="rect">
            <a:avLst/>
          </a:prstGeom>
          <a:solidFill>
            <a:schemeClr val="bg2">
              <a:lumMod val="75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5" action="ppaction://hlinksldjump"/>
              </a:rPr>
              <a:t>02.1 </a:t>
            </a:r>
            <a:r>
              <a:rPr lang="zh-CN" altLang="en-US" sz="2800" dirty="0">
                <a:solidFill>
                  <a:schemeClr val="bg1"/>
                </a:solidFill>
                <a:hlinkClick r:id="rId5" action="ppaction://hlinksldjump"/>
              </a:rPr>
              <a:t>为什么会有</a:t>
            </a:r>
            <a:r>
              <a:rPr lang="en-US" altLang="zh-CN" sz="2800" dirty="0">
                <a:solidFill>
                  <a:schemeClr val="bg1"/>
                </a:solidFill>
                <a:hlinkClick r:id="rId5" action="ppaction://hlinksldjump"/>
              </a:rPr>
              <a:t>UML</a:t>
            </a:r>
            <a:endParaRPr lang="zh-CN" altLang="en-US" sz="2800" dirty="0">
              <a:solidFill>
                <a:schemeClr val="bg1"/>
              </a:solidFill>
            </a:endParaRPr>
          </a:p>
        </p:txBody>
      </p:sp>
      <p:sp>
        <p:nvSpPr>
          <p:cNvPr id="6149" name="矩形 9"/>
          <p:cNvSpPr>
            <a:spLocks noChangeArrowheads="1"/>
          </p:cNvSpPr>
          <p:nvPr/>
        </p:nvSpPr>
        <p:spPr bwMode="auto">
          <a:xfrm rot="-900000">
            <a:off x="-668338" y="-923925"/>
            <a:ext cx="6434138" cy="1687513"/>
          </a:xfrm>
          <a:prstGeom prst="rect">
            <a:avLst/>
          </a:prstGeom>
          <a:blipFill dpi="0" rotWithShape="1">
            <a:blip r:embed="rId6"/>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50" name="文本框 7"/>
          <p:cNvSpPr>
            <a:spLocks noChangeArrowheads="1"/>
          </p:cNvSpPr>
          <p:nvPr/>
        </p:nvSpPr>
        <p:spPr bwMode="auto">
          <a:xfrm rot="-910717">
            <a:off x="649288" y="190500"/>
            <a:ext cx="14049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zh-CN" sz="1600" b="1">
                <a:solidFill>
                  <a:schemeClr val="bg1"/>
                </a:solidFill>
                <a:sym typeface="Calibri" panose="020F0502020204030204" pitchFamily="34" charset="0"/>
              </a:rPr>
              <a:t> </a:t>
            </a: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lnSpc>
                <a:spcPct val="100000"/>
              </a:lnSpc>
              <a:spcBef>
                <a:spcPct val="0"/>
              </a:spcBef>
              <a:buFontTx/>
              <a:buNone/>
            </a:pPr>
            <a:r>
              <a:rPr lang="zh-CN" altLang="en-US" b="1">
                <a:solidFill>
                  <a:schemeClr val="bg1"/>
                </a:solidFill>
                <a:sym typeface="Calibri" panose="020F0502020204030204" pitchFamily="34" charset="0"/>
              </a:rPr>
              <a:t>目录</a:t>
            </a:r>
            <a:endParaRPr lang="zh-CN" altLang="zh-CN" b="1">
              <a:solidFill>
                <a:schemeClr val="bg1"/>
              </a:solidFill>
              <a:sym typeface="宋体" panose="02010600030101010101" pitchFamily="2" charset="-122"/>
            </a:endParaRPr>
          </a:p>
        </p:txBody>
      </p:sp>
      <p:grpSp>
        <p:nvGrpSpPr>
          <p:cNvPr id="6151" name="Group 4"/>
          <p:cNvGrpSpPr>
            <a:grpSpLocks/>
          </p:cNvGrpSpPr>
          <p:nvPr/>
        </p:nvGrpSpPr>
        <p:grpSpPr bwMode="auto">
          <a:xfrm>
            <a:off x="0" y="6734175"/>
            <a:ext cx="12192000" cy="138113"/>
            <a:chOff x="0" y="0"/>
            <a:chExt cx="12231884" cy="334101"/>
          </a:xfrm>
        </p:grpSpPr>
        <p:sp>
          <p:nvSpPr>
            <p:cNvPr id="616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6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6152" name="文本框 12"/>
          <p:cNvSpPr>
            <a:spLocks noChangeArrowheads="1"/>
          </p:cNvSpPr>
          <p:nvPr/>
        </p:nvSpPr>
        <p:spPr bwMode="auto">
          <a:xfrm>
            <a:off x="2376488" y="1343025"/>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4000" b="1" i="1">
                <a:solidFill>
                  <a:srgbClr val="26B7CC"/>
                </a:solidFill>
                <a:sym typeface="Calibri" panose="020F0502020204030204" pitchFamily="34" charset="0"/>
              </a:rPr>
              <a:t>01.</a:t>
            </a:r>
            <a:endParaRPr lang="zh-CN" altLang="en-US" sz="4000" b="1" i="1">
              <a:solidFill>
                <a:srgbClr val="26B7CC"/>
              </a:solidFill>
              <a:sym typeface="Calibri" panose="020F0502020204030204" pitchFamily="34" charset="0"/>
            </a:endParaRPr>
          </a:p>
        </p:txBody>
      </p:sp>
      <p:sp>
        <p:nvSpPr>
          <p:cNvPr id="6153" name="矩形 13"/>
          <p:cNvSpPr>
            <a:spLocks noChangeArrowheads="1"/>
          </p:cNvSpPr>
          <p:nvPr/>
        </p:nvSpPr>
        <p:spPr bwMode="auto">
          <a:xfrm rot="-361439">
            <a:off x="3221038" y="1196975"/>
            <a:ext cx="4600575" cy="476250"/>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200" b="1" i="1">
                <a:solidFill>
                  <a:schemeClr val="bg1"/>
                </a:solidFill>
                <a:latin typeface="宋体" panose="02010600030101010101" pitchFamily="2" charset="-122"/>
                <a:sym typeface="宋体" panose="02010600030101010101" pitchFamily="2" charset="-122"/>
                <a:hlinkClick r:id="rId7" action="ppaction://hlinksldjump"/>
              </a:rPr>
              <a:t>UML</a:t>
            </a:r>
            <a:r>
              <a:rPr lang="zh-CN" altLang="en-US" sz="3200" b="1" i="1">
                <a:solidFill>
                  <a:schemeClr val="bg1"/>
                </a:solidFill>
                <a:latin typeface="宋体" panose="02010600030101010101" pitchFamily="2" charset="-122"/>
                <a:sym typeface="宋体" panose="02010600030101010101" pitchFamily="2" charset="-122"/>
                <a:hlinkClick r:id="rId7" action="ppaction://hlinksldjump"/>
              </a:rPr>
              <a:t>概念（</a:t>
            </a:r>
            <a:r>
              <a:rPr lang="en-US" altLang="zh-CN" sz="3200" b="1" i="1">
                <a:solidFill>
                  <a:schemeClr val="bg1"/>
                </a:solidFill>
                <a:latin typeface="宋体" panose="02010600030101010101" pitchFamily="2" charset="-122"/>
                <a:sym typeface="宋体" panose="02010600030101010101" pitchFamily="2" charset="-122"/>
                <a:hlinkClick r:id="rId7" action="ppaction://hlinksldjump"/>
              </a:rPr>
              <a:t>UML</a:t>
            </a:r>
            <a:r>
              <a:rPr lang="zh-CN" altLang="en-US" sz="3200" b="1" i="1">
                <a:solidFill>
                  <a:schemeClr val="bg1"/>
                </a:solidFill>
                <a:latin typeface="宋体" panose="02010600030101010101" pitchFamily="2" charset="-122"/>
                <a:sym typeface="宋体" panose="02010600030101010101" pitchFamily="2" charset="-122"/>
                <a:hlinkClick r:id="rId7" action="ppaction://hlinksldjump"/>
              </a:rPr>
              <a:t>是什么）</a:t>
            </a:r>
            <a:endParaRPr lang="zh-CN" altLang="en-US" sz="3200" b="1" i="1">
              <a:solidFill>
                <a:schemeClr val="bg1"/>
              </a:solidFill>
              <a:latin typeface="宋体" panose="02010600030101010101" pitchFamily="2" charset="-122"/>
              <a:sym typeface="宋体" panose="02010600030101010101" pitchFamily="2" charset="-122"/>
            </a:endParaRPr>
          </a:p>
        </p:txBody>
      </p:sp>
      <p:sp>
        <p:nvSpPr>
          <p:cNvPr id="6154" name="文本框 14"/>
          <p:cNvSpPr>
            <a:spLocks noChangeArrowheads="1"/>
          </p:cNvSpPr>
          <p:nvPr/>
        </p:nvSpPr>
        <p:spPr bwMode="auto">
          <a:xfrm>
            <a:off x="2840038" y="2073275"/>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4000" b="1" i="1">
                <a:solidFill>
                  <a:srgbClr val="ED4989"/>
                </a:solidFill>
                <a:sym typeface="Calibri" panose="020F0502020204030204" pitchFamily="34" charset="0"/>
              </a:rPr>
              <a:t>02.</a:t>
            </a:r>
            <a:endParaRPr lang="zh-CN" altLang="en-US" sz="4000" b="1" i="1">
              <a:solidFill>
                <a:srgbClr val="ED4989"/>
              </a:solidFill>
              <a:sym typeface="Calibri" panose="020F0502020204030204" pitchFamily="34" charset="0"/>
            </a:endParaRPr>
          </a:p>
        </p:txBody>
      </p:sp>
      <p:sp>
        <p:nvSpPr>
          <p:cNvPr id="6155" name="文本框 15"/>
          <p:cNvSpPr>
            <a:spLocks noChangeArrowheads="1"/>
          </p:cNvSpPr>
          <p:nvPr/>
        </p:nvSpPr>
        <p:spPr bwMode="auto">
          <a:xfrm>
            <a:off x="2370138" y="3810000"/>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4000" b="1" i="1">
                <a:solidFill>
                  <a:srgbClr val="26B7CC"/>
                </a:solidFill>
                <a:sym typeface="Calibri" panose="020F0502020204030204" pitchFamily="34" charset="0"/>
              </a:rPr>
              <a:t>03.</a:t>
            </a:r>
            <a:endParaRPr lang="zh-CN" altLang="en-US" sz="4000" b="1" i="1">
              <a:solidFill>
                <a:srgbClr val="26B7CC"/>
              </a:solidFill>
              <a:sym typeface="Calibri" panose="020F0502020204030204" pitchFamily="34" charset="0"/>
            </a:endParaRPr>
          </a:p>
        </p:txBody>
      </p:sp>
      <p:sp>
        <p:nvSpPr>
          <p:cNvPr id="6156" name="文本框 16"/>
          <p:cNvSpPr>
            <a:spLocks noChangeArrowheads="1"/>
          </p:cNvSpPr>
          <p:nvPr/>
        </p:nvSpPr>
        <p:spPr bwMode="auto">
          <a:xfrm>
            <a:off x="2852738" y="4310063"/>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4000" b="1" i="1">
                <a:solidFill>
                  <a:srgbClr val="ED4989"/>
                </a:solidFill>
                <a:sym typeface="Calibri" panose="020F0502020204030204" pitchFamily="34" charset="0"/>
              </a:rPr>
              <a:t>04.</a:t>
            </a:r>
            <a:endParaRPr lang="zh-CN" altLang="en-US" sz="4000" b="1" i="1">
              <a:solidFill>
                <a:srgbClr val="ED4989"/>
              </a:solidFill>
              <a:sym typeface="Calibri" panose="020F0502020204030204" pitchFamily="34" charset="0"/>
            </a:endParaRPr>
          </a:p>
        </p:txBody>
      </p:sp>
      <p:sp>
        <p:nvSpPr>
          <p:cNvPr id="6157" name="矩形 18"/>
          <p:cNvSpPr>
            <a:spLocks noChangeArrowheads="1"/>
          </p:cNvSpPr>
          <p:nvPr/>
        </p:nvSpPr>
        <p:spPr bwMode="auto">
          <a:xfrm rot="-361439">
            <a:off x="3787775" y="1941513"/>
            <a:ext cx="4214813"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200" b="1" i="1">
                <a:solidFill>
                  <a:srgbClr val="FFFFFF"/>
                </a:solidFill>
                <a:sym typeface="Calibri" panose="020F0502020204030204" pitchFamily="34" charset="0"/>
                <a:hlinkClick r:id="rId8" action="ppaction://hlinksldjump"/>
              </a:rPr>
              <a:t>UML</a:t>
            </a:r>
            <a:r>
              <a:rPr lang="zh-CN" altLang="en-US" sz="3200" b="1" i="1">
                <a:solidFill>
                  <a:srgbClr val="FFFFFF"/>
                </a:solidFill>
                <a:sym typeface="Calibri" panose="020F0502020204030204" pitchFamily="34" charset="0"/>
                <a:hlinkClick r:id="rId8" action="ppaction://hlinksldjump"/>
              </a:rPr>
              <a:t>的诞生历史</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6158" name="矩形 19"/>
          <p:cNvSpPr>
            <a:spLocks noChangeArrowheads="1"/>
          </p:cNvSpPr>
          <p:nvPr/>
        </p:nvSpPr>
        <p:spPr bwMode="auto">
          <a:xfrm rot="-361439">
            <a:off x="3344863" y="3541713"/>
            <a:ext cx="6237287" cy="474662"/>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9" action="ppaction://hlinksldjump"/>
              </a:rPr>
              <a:t>UML</a:t>
            </a:r>
            <a:r>
              <a:rPr lang="zh-CN" altLang="en-US"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9" action="ppaction://hlinksldjump"/>
              </a:rPr>
              <a:t>的特点</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6159" name="矩形 20"/>
          <p:cNvSpPr>
            <a:spLocks noChangeArrowheads="1"/>
          </p:cNvSpPr>
          <p:nvPr/>
        </p:nvSpPr>
        <p:spPr bwMode="auto">
          <a:xfrm rot="-361439">
            <a:off x="3911600" y="4191000"/>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10" action="ppaction://hlinksldjump"/>
              </a:rPr>
              <a:t>UML</a:t>
            </a:r>
            <a:r>
              <a:rPr lang="zh-CN" altLang="en-US"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10" action="ppaction://hlinksldjump"/>
              </a:rPr>
              <a:t>的结构</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6160" name="直角三角形 23"/>
          <p:cNvSpPr>
            <a:spLocks noChangeArrowheads="1"/>
          </p:cNvSpPr>
          <p:nvPr/>
        </p:nvSpPr>
        <p:spPr bwMode="auto">
          <a:xfrm rot="-370201" flipH="1" flipV="1">
            <a:off x="8007350" y="4435475"/>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61" name="直角三角形 24"/>
          <p:cNvSpPr>
            <a:spLocks noChangeArrowheads="1"/>
          </p:cNvSpPr>
          <p:nvPr/>
        </p:nvSpPr>
        <p:spPr bwMode="auto">
          <a:xfrm rot="-370201" flipH="1" flipV="1">
            <a:off x="9275763" y="3694113"/>
            <a:ext cx="201612" cy="203200"/>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62" name="直角三角形 25"/>
          <p:cNvSpPr>
            <a:spLocks noChangeArrowheads="1"/>
          </p:cNvSpPr>
          <p:nvPr/>
        </p:nvSpPr>
        <p:spPr bwMode="auto">
          <a:xfrm rot="-370201" flipH="1" flipV="1">
            <a:off x="7602538" y="2170113"/>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63" name="直角三角形 26"/>
          <p:cNvSpPr>
            <a:spLocks noChangeArrowheads="1"/>
          </p:cNvSpPr>
          <p:nvPr/>
        </p:nvSpPr>
        <p:spPr bwMode="auto">
          <a:xfrm rot="-370201" flipH="1" flipV="1">
            <a:off x="7329488" y="1473200"/>
            <a:ext cx="201612" cy="201613"/>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6" name="矩形 35"/>
          <p:cNvSpPr/>
          <p:nvPr/>
        </p:nvSpPr>
        <p:spPr>
          <a:xfrm rot="21244153">
            <a:off x="4181475" y="4786313"/>
            <a:ext cx="3033713" cy="396875"/>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11" action="ppaction://hlinksldjump"/>
              </a:rPr>
              <a:t>04.1 UML</a:t>
            </a:r>
            <a:r>
              <a:rPr lang="zh-CN" altLang="en-US" sz="2800" dirty="0">
                <a:solidFill>
                  <a:schemeClr val="bg1"/>
                </a:solidFill>
                <a:hlinkClick r:id="rId11" action="ppaction://hlinksldjump"/>
              </a:rPr>
              <a:t>中的事物</a:t>
            </a:r>
            <a:endParaRPr lang="zh-CN" altLang="en-US" sz="2800" dirty="0">
              <a:solidFill>
                <a:schemeClr val="bg1"/>
              </a:solidFill>
            </a:endParaRPr>
          </a:p>
        </p:txBody>
      </p:sp>
      <p:sp>
        <p:nvSpPr>
          <p:cNvPr id="3" name="日期占位符 2"/>
          <p:cNvSpPr>
            <a:spLocks noGrp="1"/>
          </p:cNvSpPr>
          <p:nvPr>
            <p:ph type="dt" sz="quarter" idx="10"/>
          </p:nvPr>
        </p:nvSpPr>
        <p:spPr/>
        <p:txBody>
          <a:bodyPr/>
          <a:lstStyle/>
          <a:p>
            <a:pPr>
              <a:defRPr/>
            </a:pPr>
            <a:fld id="{82740754-54AC-4282-B860-016AE8589444}" type="datetime1">
              <a:rPr lang="zh-CN" altLang="en-US"/>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5AE429ED-1A9E-4CC7-AF4F-B40C14F23BE7}" type="slidenum">
              <a:rPr lang="zh-CN" altLang="en-US" smtClean="0"/>
              <a:pPr>
                <a:defRPr/>
              </a:pPr>
              <a:t>2</a:t>
            </a:fld>
            <a:endParaRPr lang="zh-CN" altLang="en-US" sz="1800">
              <a:solidFill>
                <a:schemeClr val="tx1"/>
              </a:solidFill>
            </a:endParaRPr>
          </a:p>
        </p:txBody>
      </p:sp>
      <p:pic>
        <p:nvPicPr>
          <p:cNvPr id="6167" name="图片 2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2771"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的特点</a:t>
            </a:r>
            <a:endParaRPr lang="zh-CN" altLang="zh-CN" sz="5400" b="1">
              <a:solidFill>
                <a:schemeClr val="bg1"/>
              </a:solidFill>
              <a:sym typeface="宋体" panose="02010600030101010101" pitchFamily="2" charset="-122"/>
            </a:endParaRPr>
          </a:p>
        </p:txBody>
      </p:sp>
      <p:grpSp>
        <p:nvGrpSpPr>
          <p:cNvPr id="32772" name="Group 4"/>
          <p:cNvGrpSpPr>
            <a:grpSpLocks/>
          </p:cNvGrpSpPr>
          <p:nvPr/>
        </p:nvGrpSpPr>
        <p:grpSpPr bwMode="auto">
          <a:xfrm>
            <a:off x="0" y="6734175"/>
            <a:ext cx="12192000" cy="138113"/>
            <a:chOff x="0" y="0"/>
            <a:chExt cx="12231884" cy="334101"/>
          </a:xfrm>
        </p:grpSpPr>
        <p:sp>
          <p:nvSpPr>
            <p:cNvPr id="3278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278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278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279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279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4104" name="矩形 5"/>
          <p:cNvSpPr>
            <a:spLocks noChangeArrowheads="1"/>
          </p:cNvSpPr>
          <p:nvPr/>
        </p:nvSpPr>
        <p:spPr bwMode="auto">
          <a:xfrm>
            <a:off x="555625" y="2184400"/>
            <a:ext cx="28257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en-US" altLang="zh-CN" sz="2400">
                <a:latin typeface="Arial" panose="020B0604020202020204" pitchFamily="34" charset="0"/>
              </a:rPr>
              <a:t>UML</a:t>
            </a:r>
            <a:r>
              <a:rPr lang="zh-CN" altLang="en-US" sz="2400">
                <a:latin typeface="Arial" panose="020B0604020202020204" pitchFamily="34" charset="0"/>
              </a:rPr>
              <a:t>统一了</a:t>
            </a:r>
            <a:r>
              <a:rPr lang="en-US" altLang="zh-CN" sz="2400">
                <a:latin typeface="Arial" panose="020B0604020202020204" pitchFamily="34" charset="0"/>
              </a:rPr>
              <a:t>Booch</a:t>
            </a:r>
            <a:r>
              <a:rPr lang="zh-CN" altLang="en-US" sz="2400">
                <a:latin typeface="Arial" panose="020B0604020202020204" pitchFamily="34" charset="0"/>
              </a:rPr>
              <a:t>、</a:t>
            </a:r>
            <a:r>
              <a:rPr lang="en-US" altLang="zh-CN" sz="2400">
                <a:latin typeface="Arial" panose="020B0604020202020204" pitchFamily="34" charset="0"/>
              </a:rPr>
              <a:t>OMT</a:t>
            </a:r>
            <a:r>
              <a:rPr lang="zh-CN" altLang="en-US" sz="2400">
                <a:latin typeface="Arial" panose="020B0604020202020204" pitchFamily="34" charset="0"/>
              </a:rPr>
              <a:t>、</a:t>
            </a:r>
            <a:r>
              <a:rPr lang="en-US" altLang="zh-CN" sz="2400">
                <a:latin typeface="Arial" panose="020B0604020202020204" pitchFamily="34" charset="0"/>
              </a:rPr>
              <a:t>OOSE</a:t>
            </a:r>
            <a:r>
              <a:rPr lang="zh-CN" altLang="en-US" sz="2400">
                <a:latin typeface="Arial" panose="020B0604020202020204" pitchFamily="34" charset="0"/>
              </a:rPr>
              <a:t>和其他面向对象方法所涉及的基本概念和建模符号。</a:t>
            </a:r>
            <a:endParaRPr lang="zh-CN" altLang="en-US" sz="1800">
              <a:solidFill>
                <a:srgbClr val="2E3740"/>
              </a:solidFill>
              <a:sym typeface="宋体" panose="02010600030101010101" pitchFamily="2" charset="-122"/>
            </a:endParaRPr>
          </a:p>
        </p:txBody>
      </p:sp>
      <p:sp>
        <p:nvSpPr>
          <p:cNvPr id="4105" name="矩形 6"/>
          <p:cNvSpPr>
            <a:spLocks noChangeArrowheads="1"/>
          </p:cNvSpPr>
          <p:nvPr/>
        </p:nvSpPr>
        <p:spPr bwMode="auto">
          <a:xfrm>
            <a:off x="4110038" y="2176463"/>
            <a:ext cx="2435225"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en-US" altLang="zh-CN" sz="2400">
                <a:latin typeface="Arial" panose="020B0604020202020204" pitchFamily="34" charset="0"/>
              </a:rPr>
              <a:t>UML</a:t>
            </a:r>
            <a:r>
              <a:rPr lang="zh-CN" altLang="en-US" sz="2400">
                <a:latin typeface="Arial" panose="020B0604020202020204" pitchFamily="34" charset="0"/>
              </a:rPr>
              <a:t>吸取了面向对象领域中各种优秀的思想，其中也包括非</a:t>
            </a:r>
            <a:r>
              <a:rPr lang="en-US" altLang="zh-CN" sz="2400">
                <a:latin typeface="Arial" panose="020B0604020202020204" pitchFamily="34" charset="0"/>
              </a:rPr>
              <a:t>OO</a:t>
            </a:r>
            <a:r>
              <a:rPr lang="zh-CN" altLang="en-US" sz="2400">
                <a:latin typeface="Arial" panose="020B0604020202020204" pitchFamily="34" charset="0"/>
              </a:rPr>
              <a:t>方法的影响。</a:t>
            </a:r>
            <a:endParaRPr lang="zh-CN" altLang="en-US" sz="2400">
              <a:solidFill>
                <a:srgbClr val="2E3740"/>
              </a:solidFill>
              <a:sym typeface="宋体" panose="02010600030101010101" pitchFamily="2" charset="-122"/>
            </a:endParaRPr>
          </a:p>
        </p:txBody>
      </p:sp>
      <p:sp>
        <p:nvSpPr>
          <p:cNvPr id="4106" name="矩形 7"/>
          <p:cNvSpPr>
            <a:spLocks noChangeArrowheads="1"/>
          </p:cNvSpPr>
          <p:nvPr/>
        </p:nvSpPr>
        <p:spPr bwMode="auto">
          <a:xfrm>
            <a:off x="7651750" y="2047875"/>
            <a:ext cx="405130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en-US" altLang="zh-CN" sz="2400">
                <a:latin typeface="Arial" panose="020B0604020202020204" pitchFamily="34" charset="0"/>
              </a:rPr>
              <a:t>UML</a:t>
            </a:r>
            <a:r>
              <a:rPr lang="zh-CN" altLang="en-US" sz="2400">
                <a:latin typeface="Arial" panose="020B0604020202020204" pitchFamily="34" charset="0"/>
              </a:rPr>
              <a:t>在演变的过程中还提出了一些新的概念：模板、职责、扩展机制、线程、过程、分布式、并发、模式、合作、活动图；并清晰地区分类型、类和实例、细化、接口和组件概念。</a:t>
            </a:r>
            <a:endParaRPr lang="zh-CN" altLang="en-US" sz="1800">
              <a:solidFill>
                <a:srgbClr val="2E3740"/>
              </a:solidFill>
              <a:sym typeface="宋体" panose="02010600030101010101" pitchFamily="2" charset="-122"/>
            </a:endParaRPr>
          </a:p>
        </p:txBody>
      </p:sp>
      <p:sp>
        <p:nvSpPr>
          <p:cNvPr id="4107" name="矩形 9"/>
          <p:cNvSpPr>
            <a:spLocks noChangeArrowheads="1"/>
          </p:cNvSpPr>
          <p:nvPr/>
        </p:nvSpPr>
        <p:spPr bwMode="auto">
          <a:xfrm>
            <a:off x="1285875" y="1414463"/>
            <a:ext cx="13430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3600" b="1">
                <a:solidFill>
                  <a:srgbClr val="FF0000"/>
                </a:solidFill>
                <a:latin typeface="黑体" panose="02010609060101010101" pitchFamily="49" charset="-122"/>
                <a:ea typeface="黑体" panose="02010609060101010101" pitchFamily="49" charset="-122"/>
                <a:sym typeface="宋体" panose="02010600030101010101" pitchFamily="2" charset="-122"/>
              </a:rPr>
              <a:t>统一</a:t>
            </a:r>
            <a:r>
              <a:rPr lang="zh-CN" altLang="en-US" sz="3600" b="1">
                <a:solidFill>
                  <a:srgbClr val="2E3740"/>
                </a:solidFill>
                <a:latin typeface="黑体" panose="02010609060101010101" pitchFamily="49" charset="-122"/>
                <a:ea typeface="黑体" panose="02010609060101010101" pitchFamily="49" charset="-122"/>
                <a:sym typeface="宋体" panose="02010600030101010101" pitchFamily="2" charset="-122"/>
              </a:rPr>
              <a:t> </a:t>
            </a:r>
            <a:endParaRPr lang="en-US" altLang="zh-CN" sz="3600" b="1">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108" name="矩形 10"/>
          <p:cNvSpPr>
            <a:spLocks noChangeArrowheads="1"/>
          </p:cNvSpPr>
          <p:nvPr/>
        </p:nvSpPr>
        <p:spPr bwMode="auto">
          <a:xfrm>
            <a:off x="4959350" y="1462088"/>
            <a:ext cx="111125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3600" b="1">
                <a:solidFill>
                  <a:srgbClr val="FF0000"/>
                </a:solidFill>
                <a:latin typeface="黑体" panose="02010609060101010101" pitchFamily="49" charset="-122"/>
                <a:ea typeface="黑体" panose="02010609060101010101" pitchFamily="49" charset="-122"/>
                <a:sym typeface="Calibri" panose="020F0502020204030204" pitchFamily="34" charset="0"/>
              </a:rPr>
              <a:t>吸取</a:t>
            </a:r>
            <a:endParaRPr lang="en-US" altLang="zh-CN" sz="36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4109" name="矩形 11"/>
          <p:cNvSpPr>
            <a:spLocks noChangeArrowheads="1"/>
          </p:cNvSpPr>
          <p:nvPr/>
        </p:nvSpPr>
        <p:spPr bwMode="auto">
          <a:xfrm>
            <a:off x="8920163" y="1357313"/>
            <a:ext cx="12160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3600" b="1">
                <a:solidFill>
                  <a:srgbClr val="FF0000"/>
                </a:solidFill>
                <a:latin typeface="黑体" panose="02010609060101010101" pitchFamily="49" charset="-122"/>
                <a:ea typeface="黑体" panose="02010609060101010101" pitchFamily="49" charset="-122"/>
                <a:sym typeface="宋体" panose="02010600030101010101" pitchFamily="2" charset="-122"/>
              </a:rPr>
              <a:t>创新</a:t>
            </a:r>
            <a:r>
              <a:rPr lang="zh-CN" altLang="en-US" sz="3600" b="1" i="1">
                <a:solidFill>
                  <a:srgbClr val="FF0000"/>
                </a:solidFill>
                <a:sym typeface="宋体" panose="02010600030101010101" pitchFamily="2" charset="-122"/>
              </a:rPr>
              <a:t> </a:t>
            </a:r>
            <a:endParaRPr lang="en-US" altLang="zh-CN" sz="3600" b="1" i="1">
              <a:solidFill>
                <a:srgbClr val="FF0000"/>
              </a:solidFill>
              <a:sym typeface="Calibri" panose="020F0502020204030204" pitchFamily="34" charset="0"/>
            </a:endParaRPr>
          </a:p>
        </p:txBody>
      </p:sp>
      <p:sp>
        <p:nvSpPr>
          <p:cNvPr id="32779" name="直接连接符 14"/>
          <p:cNvSpPr>
            <a:spLocks noChangeShapeType="1"/>
          </p:cNvSpPr>
          <p:nvPr/>
        </p:nvSpPr>
        <p:spPr bwMode="auto">
          <a:xfrm>
            <a:off x="3735388" y="1841500"/>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0" name="直接连接符 15"/>
          <p:cNvSpPr>
            <a:spLocks noChangeShapeType="1"/>
          </p:cNvSpPr>
          <p:nvPr/>
        </p:nvSpPr>
        <p:spPr bwMode="auto">
          <a:xfrm>
            <a:off x="6945313" y="1841500"/>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任意多边形 6"/>
          <p:cNvSpPr>
            <a:spLocks noChangeArrowheads="1"/>
          </p:cNvSpPr>
          <p:nvPr/>
        </p:nvSpPr>
        <p:spPr bwMode="auto">
          <a:xfrm>
            <a:off x="422275" y="1436688"/>
            <a:ext cx="3076575" cy="4545012"/>
          </a:xfrm>
          <a:custGeom>
            <a:avLst/>
            <a:gdLst>
              <a:gd name="T0" fmla="*/ 0 w 2235563"/>
              <a:gd name="T1" fmla="*/ 6909415 h 1448138"/>
              <a:gd name="T2" fmla="*/ 129773924 w 2235563"/>
              <a:gd name="T3" fmla="*/ 0 h 1448138"/>
              <a:gd name="T4" fmla="*/ 1873609317 w 2235563"/>
              <a:gd name="T5" fmla="*/ 0 h 1448138"/>
              <a:gd name="T6" fmla="*/ 2003383193 w 2235563"/>
              <a:gd name="T7" fmla="*/ 6909415 h 1448138"/>
              <a:gd name="T8" fmla="*/ 2003383193 w 2235563"/>
              <a:gd name="T9" fmla="*/ 62184572 h 1448138"/>
              <a:gd name="T10" fmla="*/ 1873609317 w 2235563"/>
              <a:gd name="T11" fmla="*/ 69093953 h 1448138"/>
              <a:gd name="T12" fmla="*/ 129773924 w 2235563"/>
              <a:gd name="T13" fmla="*/ 69093953 h 1448138"/>
              <a:gd name="T14" fmla="*/ 0 w 2235563"/>
              <a:gd name="T15" fmla="*/ 62184572 h 1448138"/>
              <a:gd name="T16" fmla="*/ 0 w 2235563"/>
              <a:gd name="T17" fmla="*/ 6909415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31" name="任意多边形 5"/>
          <p:cNvSpPr>
            <a:spLocks noChangeArrowheads="1"/>
          </p:cNvSpPr>
          <p:nvPr/>
        </p:nvSpPr>
        <p:spPr bwMode="auto">
          <a:xfrm>
            <a:off x="7192963" y="1414463"/>
            <a:ext cx="4611687" cy="4540250"/>
          </a:xfrm>
          <a:custGeom>
            <a:avLst/>
            <a:gdLst>
              <a:gd name="T0" fmla="*/ 0 w 2235563"/>
              <a:gd name="T1" fmla="*/ 1768963 h 1448138"/>
              <a:gd name="T2" fmla="*/ 165712702 w 2235563"/>
              <a:gd name="T3" fmla="*/ 0 h 1448138"/>
              <a:gd name="T4" fmla="*/ 2147483646 w 2235563"/>
              <a:gd name="T5" fmla="*/ 0 h 1448138"/>
              <a:gd name="T6" fmla="*/ 2147483646 w 2235563"/>
              <a:gd name="T7" fmla="*/ 1768963 h 1448138"/>
              <a:gd name="T8" fmla="*/ 2147483646 w 2235563"/>
              <a:gd name="T9" fmla="*/ 15920711 h 1448138"/>
              <a:gd name="T10" fmla="*/ 2147483646 w 2235563"/>
              <a:gd name="T11" fmla="*/ 17689674 h 1448138"/>
              <a:gd name="T12" fmla="*/ 165712702 w 2235563"/>
              <a:gd name="T13" fmla="*/ 17689674 h 1448138"/>
              <a:gd name="T14" fmla="*/ 0 w 2235563"/>
              <a:gd name="T15" fmla="*/ 15920711 h 1448138"/>
              <a:gd name="T16" fmla="*/ 0 w 2235563"/>
              <a:gd name="T17" fmla="*/ 1768963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32" name="任意多边形 3"/>
          <p:cNvSpPr>
            <a:spLocks noChangeArrowheads="1"/>
          </p:cNvSpPr>
          <p:nvPr/>
        </p:nvSpPr>
        <p:spPr bwMode="auto">
          <a:xfrm>
            <a:off x="3998913" y="1414463"/>
            <a:ext cx="2698750" cy="4567237"/>
          </a:xfrm>
          <a:custGeom>
            <a:avLst/>
            <a:gdLst>
              <a:gd name="T0" fmla="*/ 0 w 2235563"/>
              <a:gd name="T1" fmla="*/ 26319747 h 1448138"/>
              <a:gd name="T2" fmla="*/ 88192782 w 2235563"/>
              <a:gd name="T3" fmla="*/ 0 h 1448138"/>
              <a:gd name="T4" fmla="*/ 1273286297 w 2235563"/>
              <a:gd name="T5" fmla="*/ 0 h 1448138"/>
              <a:gd name="T6" fmla="*/ 1361479599 w 2235563"/>
              <a:gd name="T7" fmla="*/ 26319747 h 1448138"/>
              <a:gd name="T8" fmla="*/ 1361479599 w 2235563"/>
              <a:gd name="T9" fmla="*/ 236876398 h 1448138"/>
              <a:gd name="T10" fmla="*/ 1273286297 w 2235563"/>
              <a:gd name="T11" fmla="*/ 263196202 h 1448138"/>
              <a:gd name="T12" fmla="*/ 88192782 w 2235563"/>
              <a:gd name="T13" fmla="*/ 263196202 h 1448138"/>
              <a:gd name="T14" fmla="*/ 0 w 2235563"/>
              <a:gd name="T15" fmla="*/ 236876398 h 1448138"/>
              <a:gd name="T16" fmla="*/ 0 w 2235563"/>
              <a:gd name="T17" fmla="*/ 26319747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 name="日期占位符 1"/>
          <p:cNvSpPr>
            <a:spLocks noGrp="1"/>
          </p:cNvSpPr>
          <p:nvPr>
            <p:ph type="dt" sz="quarter" idx="10"/>
          </p:nvPr>
        </p:nvSpPr>
        <p:spPr/>
        <p:txBody>
          <a:bodyPr/>
          <a:lstStyle/>
          <a:p>
            <a:pPr>
              <a:defRPr/>
            </a:pPr>
            <a:fld id="{2733AABE-ECEE-40D3-A77E-9FFC686B9A45}" type="datetime1">
              <a:rPr lang="zh-CN" altLang="en-US"/>
              <a:pPr>
                <a:defRPr/>
              </a:pPr>
              <a:t>2018/10/14</a:t>
            </a:fld>
            <a:endParaRPr lang="zh-CN" altLang="zh-CN"/>
          </a:p>
        </p:txBody>
      </p:sp>
      <p:sp>
        <p:nvSpPr>
          <p:cNvPr id="3" name="灯片编号占位符 2"/>
          <p:cNvSpPr>
            <a:spLocks noGrp="1"/>
          </p:cNvSpPr>
          <p:nvPr>
            <p:ph type="sldNum" sz="quarter" idx="12"/>
          </p:nvPr>
        </p:nvSpPr>
        <p:spPr/>
        <p:txBody>
          <a:bodyPr/>
          <a:lstStyle/>
          <a:p>
            <a:pPr>
              <a:defRPr/>
            </a:pPr>
            <a:fld id="{014F2DDB-61B4-48D2-8B53-18F6A179F59F}" type="slidenum">
              <a:rPr lang="zh-CN" altLang="en-US" smtClean="0"/>
              <a:pPr>
                <a:defRPr/>
              </a:pPr>
              <a:t>20</a:t>
            </a:fld>
            <a:endParaRPr lang="zh-CN" altLang="en-US" sz="1800">
              <a:solidFill>
                <a:schemeClr val="tx1"/>
              </a:solidFill>
            </a:endParaRPr>
          </a:p>
        </p:txBody>
      </p:sp>
      <p:pic>
        <p:nvPicPr>
          <p:cNvPr id="32786" name="图片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107"/>
                                        </p:tgtEl>
                                        <p:attrNameLst>
                                          <p:attrName>style.visibility</p:attrName>
                                        </p:attrNameLst>
                                      </p:cBhvr>
                                      <p:to>
                                        <p:strVal val="visible"/>
                                      </p:to>
                                    </p:set>
                                    <p:animEffect transition="in" filter="fade">
                                      <p:cBhvr>
                                        <p:cTn id="12" dur="1000"/>
                                        <p:tgtEl>
                                          <p:spTgt spid="4107"/>
                                        </p:tgtEl>
                                      </p:cBhvr>
                                    </p:animEffect>
                                    <p:anim calcmode="lin" valueType="num">
                                      <p:cBhvr>
                                        <p:cTn id="13" dur="1000" fill="hold"/>
                                        <p:tgtEl>
                                          <p:spTgt spid="4107"/>
                                        </p:tgtEl>
                                        <p:attrNameLst>
                                          <p:attrName>ppt_x</p:attrName>
                                        </p:attrNameLst>
                                      </p:cBhvr>
                                      <p:tavLst>
                                        <p:tav tm="0">
                                          <p:val>
                                            <p:strVal val="#ppt_x"/>
                                          </p:val>
                                        </p:tav>
                                        <p:tav tm="100000">
                                          <p:val>
                                            <p:strVal val="#ppt_x"/>
                                          </p:val>
                                        </p:tav>
                                      </p:tavLst>
                                    </p:anim>
                                    <p:anim calcmode="lin" valueType="num">
                                      <p:cBhvr>
                                        <p:cTn id="14" dur="1000" fill="hold"/>
                                        <p:tgtEl>
                                          <p:spTgt spid="410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104"/>
                                        </p:tgtEl>
                                        <p:attrNameLst>
                                          <p:attrName>style.visibility</p:attrName>
                                        </p:attrNameLst>
                                      </p:cBhvr>
                                      <p:to>
                                        <p:strVal val="visible"/>
                                      </p:to>
                                    </p:set>
                                    <p:animEffect transition="in" filter="fade">
                                      <p:cBhvr>
                                        <p:cTn id="17" dur="1000"/>
                                        <p:tgtEl>
                                          <p:spTgt spid="4104"/>
                                        </p:tgtEl>
                                      </p:cBhvr>
                                    </p:animEffect>
                                    <p:anim calcmode="lin" valueType="num">
                                      <p:cBhvr>
                                        <p:cTn id="18" dur="1000" fill="hold"/>
                                        <p:tgtEl>
                                          <p:spTgt spid="4104"/>
                                        </p:tgtEl>
                                        <p:attrNameLst>
                                          <p:attrName>ppt_x</p:attrName>
                                        </p:attrNameLst>
                                      </p:cBhvr>
                                      <p:tavLst>
                                        <p:tav tm="0">
                                          <p:val>
                                            <p:strVal val="#ppt_x"/>
                                          </p:val>
                                        </p:tav>
                                        <p:tav tm="100000">
                                          <p:val>
                                            <p:strVal val="#ppt_x"/>
                                          </p:val>
                                        </p:tav>
                                      </p:tavLst>
                                    </p:anim>
                                    <p:anim calcmode="lin" valueType="num">
                                      <p:cBhvr>
                                        <p:cTn id="19" dur="1000" fill="hold"/>
                                        <p:tgtEl>
                                          <p:spTgt spid="4104"/>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4108"/>
                                        </p:tgtEl>
                                        <p:attrNameLst>
                                          <p:attrName>style.visibility</p:attrName>
                                        </p:attrNameLst>
                                      </p:cBhvr>
                                      <p:to>
                                        <p:strVal val="visible"/>
                                      </p:to>
                                    </p:set>
                                    <p:animEffect transition="in" filter="fade">
                                      <p:cBhvr>
                                        <p:cTn id="29" dur="1000"/>
                                        <p:tgtEl>
                                          <p:spTgt spid="4108"/>
                                        </p:tgtEl>
                                      </p:cBhvr>
                                    </p:animEffect>
                                    <p:anim calcmode="lin" valueType="num">
                                      <p:cBhvr>
                                        <p:cTn id="30" dur="1000" fill="hold"/>
                                        <p:tgtEl>
                                          <p:spTgt spid="4108"/>
                                        </p:tgtEl>
                                        <p:attrNameLst>
                                          <p:attrName>ppt_x</p:attrName>
                                        </p:attrNameLst>
                                      </p:cBhvr>
                                      <p:tavLst>
                                        <p:tav tm="0">
                                          <p:val>
                                            <p:strVal val="#ppt_x"/>
                                          </p:val>
                                        </p:tav>
                                        <p:tav tm="100000">
                                          <p:val>
                                            <p:strVal val="#ppt_x"/>
                                          </p:val>
                                        </p:tav>
                                      </p:tavLst>
                                    </p:anim>
                                    <p:anim calcmode="lin" valueType="num">
                                      <p:cBhvr>
                                        <p:cTn id="31" dur="1000" fill="hold"/>
                                        <p:tgtEl>
                                          <p:spTgt spid="4108"/>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4105"/>
                                        </p:tgtEl>
                                        <p:attrNameLst>
                                          <p:attrName>style.visibility</p:attrName>
                                        </p:attrNameLst>
                                      </p:cBhvr>
                                      <p:to>
                                        <p:strVal val="visible"/>
                                      </p:to>
                                    </p:set>
                                    <p:animEffect transition="in" filter="fade">
                                      <p:cBhvr>
                                        <p:cTn id="34" dur="1000"/>
                                        <p:tgtEl>
                                          <p:spTgt spid="4105"/>
                                        </p:tgtEl>
                                      </p:cBhvr>
                                    </p:animEffect>
                                    <p:anim calcmode="lin" valueType="num">
                                      <p:cBhvr>
                                        <p:cTn id="35" dur="1000" fill="hold"/>
                                        <p:tgtEl>
                                          <p:spTgt spid="4105"/>
                                        </p:tgtEl>
                                        <p:attrNameLst>
                                          <p:attrName>ppt_x</p:attrName>
                                        </p:attrNameLst>
                                      </p:cBhvr>
                                      <p:tavLst>
                                        <p:tav tm="0">
                                          <p:val>
                                            <p:strVal val="#ppt_x"/>
                                          </p:val>
                                        </p:tav>
                                        <p:tav tm="100000">
                                          <p:val>
                                            <p:strVal val="#ppt_x"/>
                                          </p:val>
                                        </p:tav>
                                      </p:tavLst>
                                    </p:anim>
                                    <p:anim calcmode="lin" valueType="num">
                                      <p:cBhvr>
                                        <p:cTn id="36" dur="1000" fill="hold"/>
                                        <p:tgtEl>
                                          <p:spTgt spid="4105"/>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1000"/>
                                        <p:tgtEl>
                                          <p:spTgt spid="31"/>
                                        </p:tgtEl>
                                      </p:cBhvr>
                                    </p:animEffect>
                                    <p:anim calcmode="lin" valueType="num">
                                      <p:cBhvr>
                                        <p:cTn id="42" dur="1000" fill="hold"/>
                                        <p:tgtEl>
                                          <p:spTgt spid="31"/>
                                        </p:tgtEl>
                                        <p:attrNameLst>
                                          <p:attrName>ppt_x</p:attrName>
                                        </p:attrNameLst>
                                      </p:cBhvr>
                                      <p:tavLst>
                                        <p:tav tm="0">
                                          <p:val>
                                            <p:strVal val="#ppt_x"/>
                                          </p:val>
                                        </p:tav>
                                        <p:tav tm="100000">
                                          <p:val>
                                            <p:strVal val="#ppt_x"/>
                                          </p:val>
                                        </p:tav>
                                      </p:tavLst>
                                    </p:anim>
                                    <p:anim calcmode="lin" valueType="num">
                                      <p:cBhvr>
                                        <p:cTn id="43" dur="1000" fill="hold"/>
                                        <p:tgtEl>
                                          <p:spTgt spid="31"/>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4109"/>
                                        </p:tgtEl>
                                        <p:attrNameLst>
                                          <p:attrName>style.visibility</p:attrName>
                                        </p:attrNameLst>
                                      </p:cBhvr>
                                      <p:to>
                                        <p:strVal val="visible"/>
                                      </p:to>
                                    </p:set>
                                    <p:animEffect transition="in" filter="fade">
                                      <p:cBhvr>
                                        <p:cTn id="46" dur="1000"/>
                                        <p:tgtEl>
                                          <p:spTgt spid="4109"/>
                                        </p:tgtEl>
                                      </p:cBhvr>
                                    </p:animEffect>
                                    <p:anim calcmode="lin" valueType="num">
                                      <p:cBhvr>
                                        <p:cTn id="47" dur="1000" fill="hold"/>
                                        <p:tgtEl>
                                          <p:spTgt spid="4109"/>
                                        </p:tgtEl>
                                        <p:attrNameLst>
                                          <p:attrName>ppt_x</p:attrName>
                                        </p:attrNameLst>
                                      </p:cBhvr>
                                      <p:tavLst>
                                        <p:tav tm="0">
                                          <p:val>
                                            <p:strVal val="#ppt_x"/>
                                          </p:val>
                                        </p:tav>
                                        <p:tav tm="100000">
                                          <p:val>
                                            <p:strVal val="#ppt_x"/>
                                          </p:val>
                                        </p:tav>
                                      </p:tavLst>
                                    </p:anim>
                                    <p:anim calcmode="lin" valueType="num">
                                      <p:cBhvr>
                                        <p:cTn id="48" dur="1000" fill="hold"/>
                                        <p:tgtEl>
                                          <p:spTgt spid="4109"/>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4106"/>
                                        </p:tgtEl>
                                        <p:attrNameLst>
                                          <p:attrName>style.visibility</p:attrName>
                                        </p:attrNameLst>
                                      </p:cBhvr>
                                      <p:to>
                                        <p:strVal val="visible"/>
                                      </p:to>
                                    </p:set>
                                    <p:animEffect transition="in" filter="fade">
                                      <p:cBhvr>
                                        <p:cTn id="51" dur="1000"/>
                                        <p:tgtEl>
                                          <p:spTgt spid="4106"/>
                                        </p:tgtEl>
                                      </p:cBhvr>
                                    </p:animEffect>
                                    <p:anim calcmode="lin" valueType="num">
                                      <p:cBhvr>
                                        <p:cTn id="52" dur="1000" fill="hold"/>
                                        <p:tgtEl>
                                          <p:spTgt spid="4106"/>
                                        </p:tgtEl>
                                        <p:attrNameLst>
                                          <p:attrName>ppt_x</p:attrName>
                                        </p:attrNameLst>
                                      </p:cBhvr>
                                      <p:tavLst>
                                        <p:tav tm="0">
                                          <p:val>
                                            <p:strVal val="#ppt_x"/>
                                          </p:val>
                                        </p:tav>
                                        <p:tav tm="100000">
                                          <p:val>
                                            <p:strVal val="#ppt_x"/>
                                          </p:val>
                                        </p:tav>
                                      </p:tavLst>
                                    </p:anim>
                                    <p:anim calcmode="lin" valueType="num">
                                      <p:cBhvr>
                                        <p:cTn id="53" dur="1000" fill="hold"/>
                                        <p:tgtEl>
                                          <p:spTgt spid="4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 grpId="0"/>
      <p:bldP spid="4105" grpId="0"/>
      <p:bldP spid="4106" grpId="0"/>
      <p:bldP spid="4107" grpId="0"/>
      <p:bldP spid="4108" grpId="0"/>
      <p:bldP spid="4109" grpId="0"/>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34819" name="Group 4"/>
          <p:cNvGrpSpPr>
            <a:grpSpLocks/>
          </p:cNvGrpSpPr>
          <p:nvPr/>
        </p:nvGrpSpPr>
        <p:grpSpPr bwMode="auto">
          <a:xfrm>
            <a:off x="0" y="6734175"/>
            <a:ext cx="12192000" cy="138113"/>
            <a:chOff x="0" y="0"/>
            <a:chExt cx="12231884" cy="334101"/>
          </a:xfrm>
        </p:grpSpPr>
        <p:sp>
          <p:nvSpPr>
            <p:cNvPr id="3482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483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483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483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483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4103" name="任意多边形 4"/>
          <p:cNvSpPr>
            <a:spLocks noChangeArrowheads="1"/>
          </p:cNvSpPr>
          <p:nvPr/>
        </p:nvSpPr>
        <p:spPr bwMode="auto">
          <a:xfrm rot="10410898">
            <a:off x="2111375" y="2300288"/>
            <a:ext cx="9274175" cy="3316287"/>
          </a:xfrm>
          <a:custGeom>
            <a:avLst/>
            <a:gdLst>
              <a:gd name="T0" fmla="*/ 4201144 w 3243492"/>
              <a:gd name="T1" fmla="*/ 0 h 2240066"/>
              <a:gd name="T2" fmla="*/ 4201144 w 3243492"/>
              <a:gd name="T3" fmla="*/ 611892 h 2240066"/>
              <a:gd name="T4" fmla="*/ 3069941 w 3243492"/>
              <a:gd name="T5" fmla="*/ 611892 h 2240066"/>
              <a:gd name="T6" fmla="*/ 3085564 w 3243492"/>
              <a:gd name="T7" fmla="*/ 776848 h 2240066"/>
              <a:gd name="T8" fmla="*/ 2409207 w 3243492"/>
              <a:gd name="T9" fmla="*/ 611892 h 2240066"/>
              <a:gd name="T10" fmla="*/ 0 w 3243492"/>
              <a:gd name="T11" fmla="*/ 611892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4" name="矩形 5"/>
          <p:cNvSpPr>
            <a:spLocks noChangeArrowheads="1"/>
          </p:cNvSpPr>
          <p:nvPr/>
        </p:nvSpPr>
        <p:spPr bwMode="auto">
          <a:xfrm rot="-390063">
            <a:off x="2308225" y="3178175"/>
            <a:ext cx="90646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3200" b="1">
                <a:solidFill>
                  <a:schemeClr val="bg1"/>
                </a:solidFill>
                <a:latin typeface="Arial" panose="020B0604020202020204" pitchFamily="34" charset="0"/>
                <a:sym typeface="宋体" panose="02010600030101010101" pitchFamily="2" charset="-122"/>
              </a:rPr>
              <a:t>因此可以认为，</a:t>
            </a:r>
            <a:r>
              <a:rPr lang="en-US" altLang="zh-CN" sz="3200" b="1">
                <a:solidFill>
                  <a:schemeClr val="bg1"/>
                </a:solidFill>
                <a:latin typeface="Arial" panose="020B0604020202020204" pitchFamily="34" charset="0"/>
                <a:sym typeface="宋体" panose="02010600030101010101" pitchFamily="2" charset="-122"/>
              </a:rPr>
              <a:t>UML</a:t>
            </a:r>
            <a:r>
              <a:rPr lang="zh-CN" altLang="en-US" sz="3200" b="1">
                <a:solidFill>
                  <a:schemeClr val="bg1"/>
                </a:solidFill>
                <a:latin typeface="Arial" panose="020B0604020202020204" pitchFamily="34" charset="0"/>
                <a:sym typeface="宋体" panose="02010600030101010101" pitchFamily="2" charset="-122"/>
              </a:rPr>
              <a:t>是一种先进实用的标准建模语句，但其中某些概念尚待实践来验证，</a:t>
            </a:r>
            <a:r>
              <a:rPr lang="en-US" altLang="zh-CN" sz="3200" b="1">
                <a:solidFill>
                  <a:schemeClr val="bg1"/>
                </a:solidFill>
                <a:latin typeface="Arial" panose="020B0604020202020204" pitchFamily="34" charset="0"/>
                <a:sym typeface="宋体" panose="02010600030101010101" pitchFamily="2" charset="-122"/>
              </a:rPr>
              <a:t>UML</a:t>
            </a:r>
            <a:r>
              <a:rPr lang="zh-CN" altLang="en-US" sz="3200" b="1">
                <a:solidFill>
                  <a:schemeClr val="bg1"/>
                </a:solidFill>
                <a:latin typeface="Arial" panose="020B0604020202020204" pitchFamily="34" charset="0"/>
                <a:sym typeface="宋体" panose="02010600030101010101" pitchFamily="2" charset="-122"/>
              </a:rPr>
              <a:t>也必然存在一个</a:t>
            </a:r>
            <a:r>
              <a:rPr lang="zh-CN" altLang="en-US" sz="3200" b="1">
                <a:solidFill>
                  <a:srgbClr val="FF0000"/>
                </a:solidFill>
                <a:latin typeface="Arial" panose="020B0604020202020204" pitchFamily="34" charset="0"/>
                <a:sym typeface="宋体" panose="02010600030101010101" pitchFamily="2" charset="-122"/>
              </a:rPr>
              <a:t>进化</a:t>
            </a:r>
            <a:r>
              <a:rPr lang="zh-CN" altLang="en-US" sz="3200" b="1">
                <a:solidFill>
                  <a:schemeClr val="bg1"/>
                </a:solidFill>
                <a:latin typeface="Arial" panose="020B0604020202020204" pitchFamily="34" charset="0"/>
                <a:sym typeface="宋体" panose="02010600030101010101" pitchFamily="2" charset="-122"/>
              </a:rPr>
              <a:t>过程。</a:t>
            </a:r>
            <a:endParaRPr lang="zh-CN" altLang="en-US" sz="2400" b="1">
              <a:solidFill>
                <a:schemeClr val="bg1"/>
              </a:solidFill>
              <a:sym typeface="宋体" panose="02010600030101010101" pitchFamily="2" charset="-122"/>
            </a:endParaRPr>
          </a:p>
        </p:txBody>
      </p:sp>
      <p:grpSp>
        <p:nvGrpSpPr>
          <p:cNvPr id="34822" name="Group 21"/>
          <p:cNvGrpSpPr>
            <a:grpSpLocks/>
          </p:cNvGrpSpPr>
          <p:nvPr/>
        </p:nvGrpSpPr>
        <p:grpSpPr bwMode="auto">
          <a:xfrm>
            <a:off x="1816100" y="984250"/>
            <a:ext cx="2246313" cy="2052638"/>
            <a:chOff x="0" y="0"/>
            <a:chExt cx="736600" cy="712788"/>
          </a:xfrm>
        </p:grpSpPr>
        <p:sp>
          <p:nvSpPr>
            <p:cNvPr id="34827" name="Freeform 346"/>
            <p:cNvSpPr>
              <a:spLocks noChangeArrowheads="1"/>
            </p:cNvSpPr>
            <p:nvPr/>
          </p:nvSpPr>
          <p:spPr bwMode="auto">
            <a:xfrm>
              <a:off x="195262" y="0"/>
              <a:ext cx="346075" cy="447675"/>
            </a:xfrm>
            <a:custGeom>
              <a:avLst/>
              <a:gdLst>
                <a:gd name="T0" fmla="*/ 0 w 92"/>
                <a:gd name="T1" fmla="*/ 2147483646 h 119"/>
                <a:gd name="T2" fmla="*/ 2147483646 w 92"/>
                <a:gd name="T3" fmla="*/ 2147483646 h 119"/>
                <a:gd name="T4" fmla="*/ 2147483646 w 92"/>
                <a:gd name="T5" fmla="*/ 2147483646 h 119"/>
                <a:gd name="T6" fmla="*/ 2147483646 w 92"/>
                <a:gd name="T7" fmla="*/ 2147483646 h 119"/>
                <a:gd name="T8" fmla="*/ 2147483646 w 92"/>
                <a:gd name="T9" fmla="*/ 2147483646 h 119"/>
                <a:gd name="T10" fmla="*/ 2147483646 w 92"/>
                <a:gd name="T11" fmla="*/ 2147483646 h 119"/>
                <a:gd name="T12" fmla="*/ 2147483646 w 92"/>
                <a:gd name="T13" fmla="*/ 2147483646 h 119"/>
                <a:gd name="T14" fmla="*/ 2147483646 w 92"/>
                <a:gd name="T15" fmla="*/ 2147483646 h 119"/>
                <a:gd name="T16" fmla="*/ 2147483646 w 92"/>
                <a:gd name="T17" fmla="*/ 2147483646 h 119"/>
                <a:gd name="T18" fmla="*/ 2147483646 w 92"/>
                <a:gd name="T19" fmla="*/ 0 h 119"/>
                <a:gd name="T20" fmla="*/ 2147483646 w 92"/>
                <a:gd name="T21" fmla="*/ 2147483646 h 119"/>
                <a:gd name="T22" fmla="*/ 2147483646 w 92"/>
                <a:gd name="T23" fmla="*/ 2147483646 h 119"/>
                <a:gd name="T24" fmla="*/ 0 w 92"/>
                <a:gd name="T25" fmla="*/ 2147483646 h 1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19"/>
                <a:gd name="T41" fmla="*/ 92 w 92"/>
                <a:gd name="T42" fmla="*/ 119 h 1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19">
                  <a:moveTo>
                    <a:pt x="0" y="69"/>
                  </a:moveTo>
                  <a:cubicBezTo>
                    <a:pt x="0" y="74"/>
                    <a:pt x="3" y="77"/>
                    <a:pt x="7" y="77"/>
                  </a:cubicBezTo>
                  <a:cubicBezTo>
                    <a:pt x="7" y="77"/>
                    <a:pt x="7" y="77"/>
                    <a:pt x="7" y="77"/>
                  </a:cubicBezTo>
                  <a:cubicBezTo>
                    <a:pt x="9" y="98"/>
                    <a:pt x="26" y="119"/>
                    <a:pt x="46" y="119"/>
                  </a:cubicBezTo>
                  <a:cubicBezTo>
                    <a:pt x="66" y="119"/>
                    <a:pt x="83" y="98"/>
                    <a:pt x="84" y="77"/>
                  </a:cubicBezTo>
                  <a:cubicBezTo>
                    <a:pt x="85" y="77"/>
                    <a:pt x="85" y="77"/>
                    <a:pt x="85" y="77"/>
                  </a:cubicBezTo>
                  <a:cubicBezTo>
                    <a:pt x="89" y="77"/>
                    <a:pt x="92" y="74"/>
                    <a:pt x="92" y="69"/>
                  </a:cubicBezTo>
                  <a:cubicBezTo>
                    <a:pt x="92" y="66"/>
                    <a:pt x="90" y="63"/>
                    <a:pt x="88" y="62"/>
                  </a:cubicBezTo>
                  <a:cubicBezTo>
                    <a:pt x="89" y="57"/>
                    <a:pt x="90" y="52"/>
                    <a:pt x="90" y="47"/>
                  </a:cubicBezTo>
                  <a:cubicBezTo>
                    <a:pt x="90" y="21"/>
                    <a:pt x="70" y="0"/>
                    <a:pt x="46" y="0"/>
                  </a:cubicBezTo>
                  <a:cubicBezTo>
                    <a:pt x="21" y="0"/>
                    <a:pt x="2" y="21"/>
                    <a:pt x="2" y="47"/>
                  </a:cubicBezTo>
                  <a:cubicBezTo>
                    <a:pt x="2" y="52"/>
                    <a:pt x="3" y="57"/>
                    <a:pt x="4" y="62"/>
                  </a:cubicBezTo>
                  <a:cubicBezTo>
                    <a:pt x="1" y="63"/>
                    <a:pt x="0" y="66"/>
                    <a:pt x="0" y="69"/>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34828" name="Freeform 347"/>
            <p:cNvSpPr>
              <a:spLocks noChangeArrowheads="1"/>
            </p:cNvSpPr>
            <p:nvPr/>
          </p:nvSpPr>
          <p:spPr bwMode="auto">
            <a:xfrm>
              <a:off x="0" y="495300"/>
              <a:ext cx="736600" cy="217488"/>
            </a:xfrm>
            <a:custGeom>
              <a:avLst/>
              <a:gdLst>
                <a:gd name="T0" fmla="*/ 2147483646 w 196"/>
                <a:gd name="T1" fmla="*/ 2147483646 h 58"/>
                <a:gd name="T2" fmla="*/ 2147483646 w 196"/>
                <a:gd name="T3" fmla="*/ 2147483646 h 58"/>
                <a:gd name="T4" fmla="*/ 2147483646 w 196"/>
                <a:gd name="T5" fmla="*/ 0 h 58"/>
                <a:gd name="T6" fmla="*/ 2147483646 w 196"/>
                <a:gd name="T7" fmla="*/ 0 h 58"/>
                <a:gd name="T8" fmla="*/ 2147483646 w 196"/>
                <a:gd name="T9" fmla="*/ 2147483646 h 58"/>
                <a:gd name="T10" fmla="*/ 2147483646 w 196"/>
                <a:gd name="T11" fmla="*/ 2147483646 h 58"/>
                <a:gd name="T12" fmla="*/ 2147483646 w 196"/>
                <a:gd name="T13" fmla="*/ 2147483646 h 58"/>
                <a:gd name="T14" fmla="*/ 2147483646 w 196"/>
                <a:gd name="T15" fmla="*/ 0 h 58"/>
                <a:gd name="T16" fmla="*/ 2147483646 w 196"/>
                <a:gd name="T17" fmla="*/ 0 h 58"/>
                <a:gd name="T18" fmla="*/ 2147483646 w 196"/>
                <a:gd name="T19" fmla="*/ 0 h 58"/>
                <a:gd name="T20" fmla="*/ 2147483646 w 196"/>
                <a:gd name="T21" fmla="*/ 2147483646 h 58"/>
                <a:gd name="T22" fmla="*/ 0 w 196"/>
                <a:gd name="T23" fmla="*/ 2147483646 h 58"/>
                <a:gd name="T24" fmla="*/ 0 w 196"/>
                <a:gd name="T25" fmla="*/ 2147483646 h 58"/>
                <a:gd name="T26" fmla="*/ 2147483646 w 196"/>
                <a:gd name="T27" fmla="*/ 2147483646 h 58"/>
                <a:gd name="T28" fmla="*/ 2147483646 w 196"/>
                <a:gd name="T29" fmla="*/ 2147483646 h 58"/>
                <a:gd name="T30" fmla="*/ 2147483646 w 196"/>
                <a:gd name="T31" fmla="*/ 2147483646 h 58"/>
                <a:gd name="T32" fmla="*/ 2147483646 w 196"/>
                <a:gd name="T33" fmla="*/ 2147483646 h 58"/>
                <a:gd name="T34" fmla="*/ 2147483646 w 196"/>
                <a:gd name="T35" fmla="*/ 2147483646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58"/>
                <a:gd name="T56" fmla="*/ 196 w 196"/>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58">
                  <a:moveTo>
                    <a:pt x="195" y="36"/>
                  </a:moveTo>
                  <a:cubicBezTo>
                    <a:pt x="177" y="19"/>
                    <a:pt x="155" y="7"/>
                    <a:pt x="131" y="1"/>
                  </a:cubicBezTo>
                  <a:cubicBezTo>
                    <a:pt x="130" y="0"/>
                    <a:pt x="130" y="0"/>
                    <a:pt x="129" y="0"/>
                  </a:cubicBezTo>
                  <a:cubicBezTo>
                    <a:pt x="127" y="0"/>
                    <a:pt x="127" y="0"/>
                    <a:pt x="127" y="0"/>
                  </a:cubicBezTo>
                  <a:cubicBezTo>
                    <a:pt x="126" y="0"/>
                    <a:pt x="125" y="0"/>
                    <a:pt x="125" y="1"/>
                  </a:cubicBezTo>
                  <a:cubicBezTo>
                    <a:pt x="118" y="4"/>
                    <a:pt x="108" y="7"/>
                    <a:pt x="98" y="7"/>
                  </a:cubicBezTo>
                  <a:cubicBezTo>
                    <a:pt x="88" y="7"/>
                    <a:pt x="78" y="4"/>
                    <a:pt x="71" y="1"/>
                  </a:cubicBezTo>
                  <a:cubicBezTo>
                    <a:pt x="70" y="0"/>
                    <a:pt x="70" y="0"/>
                    <a:pt x="69" y="0"/>
                  </a:cubicBezTo>
                  <a:cubicBezTo>
                    <a:pt x="67" y="0"/>
                    <a:pt x="67" y="0"/>
                    <a:pt x="67" y="0"/>
                  </a:cubicBezTo>
                  <a:cubicBezTo>
                    <a:pt x="67" y="0"/>
                    <a:pt x="67" y="0"/>
                    <a:pt x="67" y="0"/>
                  </a:cubicBezTo>
                  <a:cubicBezTo>
                    <a:pt x="42" y="6"/>
                    <a:pt x="20" y="19"/>
                    <a:pt x="1" y="36"/>
                  </a:cubicBezTo>
                  <a:cubicBezTo>
                    <a:pt x="0" y="37"/>
                    <a:pt x="0" y="38"/>
                    <a:pt x="0" y="39"/>
                  </a:cubicBezTo>
                  <a:cubicBezTo>
                    <a:pt x="0" y="54"/>
                    <a:pt x="0" y="54"/>
                    <a:pt x="0" y="54"/>
                  </a:cubicBezTo>
                  <a:cubicBezTo>
                    <a:pt x="0" y="56"/>
                    <a:pt x="2" y="58"/>
                    <a:pt x="4" y="58"/>
                  </a:cubicBezTo>
                  <a:cubicBezTo>
                    <a:pt x="192" y="58"/>
                    <a:pt x="192" y="58"/>
                    <a:pt x="192" y="58"/>
                  </a:cubicBezTo>
                  <a:cubicBezTo>
                    <a:pt x="194" y="58"/>
                    <a:pt x="196" y="56"/>
                    <a:pt x="196" y="54"/>
                  </a:cubicBezTo>
                  <a:cubicBezTo>
                    <a:pt x="196" y="39"/>
                    <a:pt x="196" y="39"/>
                    <a:pt x="196" y="39"/>
                  </a:cubicBezTo>
                  <a:cubicBezTo>
                    <a:pt x="196" y="38"/>
                    <a:pt x="195" y="37"/>
                    <a:pt x="195" y="36"/>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
        <p:nvSpPr>
          <p:cNvPr id="34823"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的特点</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A6917B50-041C-40D8-8418-752DE6F6B53C}" type="datetime1">
              <a:rPr lang="zh-CN" altLang="en-US"/>
              <a:pPr>
                <a:defRPr/>
              </a:pPr>
              <a:t>2018/10/14</a:t>
            </a:fld>
            <a:endParaRPr lang="zh-CN" altLang="zh-CN"/>
          </a:p>
        </p:txBody>
      </p:sp>
      <p:sp>
        <p:nvSpPr>
          <p:cNvPr id="3" name="灯片编号占位符 2"/>
          <p:cNvSpPr>
            <a:spLocks noGrp="1"/>
          </p:cNvSpPr>
          <p:nvPr>
            <p:ph type="sldNum" sz="quarter" idx="12"/>
          </p:nvPr>
        </p:nvSpPr>
        <p:spPr/>
        <p:txBody>
          <a:bodyPr/>
          <a:lstStyle/>
          <a:p>
            <a:pPr>
              <a:defRPr/>
            </a:pPr>
            <a:fld id="{6E52530C-A789-4BC8-8446-B3CF83BAE204}" type="slidenum">
              <a:rPr lang="zh-CN" altLang="en-US" smtClean="0"/>
              <a:pPr>
                <a:defRPr/>
              </a:pPr>
              <a:t>21</a:t>
            </a:fld>
            <a:endParaRPr lang="zh-CN" altLang="en-US" sz="1800">
              <a:solidFill>
                <a:schemeClr val="tx1"/>
              </a:solidFill>
            </a:endParaRPr>
          </a:p>
        </p:txBody>
      </p:sp>
      <p:pic>
        <p:nvPicPr>
          <p:cNvPr id="34826"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103"/>
                                        </p:tgtEl>
                                        <p:attrNameLst>
                                          <p:attrName>style.visibility</p:attrName>
                                        </p:attrNameLst>
                                      </p:cBhvr>
                                      <p:to>
                                        <p:strVal val="visible"/>
                                      </p:to>
                                    </p:set>
                                    <p:anim calcmode="lin" valueType="num">
                                      <p:cBhvr additive="base">
                                        <p:cTn id="7" dur="500" fill="hold"/>
                                        <p:tgtEl>
                                          <p:spTgt spid="4103"/>
                                        </p:tgtEl>
                                        <p:attrNameLst>
                                          <p:attrName>ppt_x</p:attrName>
                                        </p:attrNameLst>
                                      </p:cBhvr>
                                      <p:tavLst>
                                        <p:tav tm="0">
                                          <p:val>
                                            <p:strVal val="#ppt_x"/>
                                          </p:val>
                                        </p:tav>
                                        <p:tav tm="100000">
                                          <p:val>
                                            <p:strVal val="#ppt_x"/>
                                          </p:val>
                                        </p:tav>
                                      </p:tavLst>
                                    </p:anim>
                                    <p:anim calcmode="lin" valueType="num">
                                      <p:cBhvr additive="base">
                                        <p:cTn id="8" dur="500" fill="hold"/>
                                        <p:tgtEl>
                                          <p:spTgt spid="410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04"/>
                                        </p:tgtEl>
                                        <p:attrNameLst>
                                          <p:attrName>style.visibility</p:attrName>
                                        </p:attrNameLst>
                                      </p:cBhvr>
                                      <p:to>
                                        <p:strVal val="visible"/>
                                      </p:to>
                                    </p:set>
                                    <p:anim calcmode="lin" valueType="num">
                                      <p:cBhvr additive="base">
                                        <p:cTn id="11" dur="500" fill="hold"/>
                                        <p:tgtEl>
                                          <p:spTgt spid="4104"/>
                                        </p:tgtEl>
                                        <p:attrNameLst>
                                          <p:attrName>ppt_x</p:attrName>
                                        </p:attrNameLst>
                                      </p:cBhvr>
                                      <p:tavLst>
                                        <p:tav tm="0">
                                          <p:val>
                                            <p:strVal val="#ppt_x"/>
                                          </p:val>
                                        </p:tav>
                                        <p:tav tm="100000">
                                          <p:val>
                                            <p:strVal val="#ppt_x"/>
                                          </p:val>
                                        </p:tav>
                                      </p:tavLst>
                                    </p:anim>
                                    <p:anim calcmode="lin" valueType="num">
                                      <p:cBhvr additive="base">
                                        <p:cTn id="12" dur="500" fill="hold"/>
                                        <p:tgtEl>
                                          <p:spTgt spid="4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animBg="1"/>
      <p:bldP spid="410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4"/>
          <p:cNvGrpSpPr>
            <a:grpSpLocks/>
          </p:cNvGrpSpPr>
          <p:nvPr/>
        </p:nvGrpSpPr>
        <p:grpSpPr bwMode="auto">
          <a:xfrm>
            <a:off x="0" y="6734175"/>
            <a:ext cx="12192000" cy="138113"/>
            <a:chOff x="0" y="0"/>
            <a:chExt cx="12231884" cy="334101"/>
          </a:xfrm>
        </p:grpSpPr>
        <p:sp>
          <p:nvSpPr>
            <p:cNvPr id="3687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687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687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687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687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6867" name="Group 11"/>
          <p:cNvGrpSpPr>
            <a:grpSpLocks/>
          </p:cNvGrpSpPr>
          <p:nvPr/>
        </p:nvGrpSpPr>
        <p:grpSpPr bwMode="auto">
          <a:xfrm>
            <a:off x="1949450" y="1265238"/>
            <a:ext cx="8077200" cy="4327525"/>
            <a:chOff x="0" y="0"/>
            <a:chExt cx="4349805" cy="2330451"/>
          </a:xfrm>
        </p:grpSpPr>
        <p:sp>
          <p:nvSpPr>
            <p:cNvPr id="36873"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6874" name="任意多边形 3"/>
            <p:cNvSpPr>
              <a:spLocks noChangeArrowheads="1"/>
            </p:cNvSpPr>
            <p:nvPr/>
          </p:nvSpPr>
          <p:spPr bwMode="auto">
            <a:xfrm>
              <a:off x="0" y="2139423"/>
              <a:ext cx="4349805" cy="191028"/>
            </a:xfrm>
            <a:custGeom>
              <a:avLst/>
              <a:gdLst>
                <a:gd name="T0" fmla="*/ 0 w 1897856"/>
                <a:gd name="T1" fmla="*/ 0 h 83347"/>
                <a:gd name="T2" fmla="*/ 601092048 w 1897856"/>
                <a:gd name="T3" fmla="*/ 0 h 83347"/>
                <a:gd name="T4" fmla="*/ 601092048 w 1897856"/>
                <a:gd name="T5" fmla="*/ 6779254 h 83347"/>
                <a:gd name="T6" fmla="*/ 626045357 w 1897856"/>
                <a:gd name="T7" fmla="*/ 31733066 h 83347"/>
                <a:gd name="T8" fmla="*/ 819113395 w 1897856"/>
                <a:gd name="T9" fmla="*/ 31733066 h 83347"/>
                <a:gd name="T10" fmla="*/ 844067188 w 1897856"/>
                <a:gd name="T11" fmla="*/ 6779254 h 83347"/>
                <a:gd name="T12" fmla="*/ 844067188 w 1897856"/>
                <a:gd name="T13" fmla="*/ 0 h 83347"/>
                <a:gd name="T14" fmla="*/ 1445158713 w 1897856"/>
                <a:gd name="T15" fmla="*/ 0 h 83347"/>
                <a:gd name="T16" fmla="*/ 1445158713 w 1897856"/>
                <a:gd name="T17" fmla="*/ 38513023 h 83347"/>
                <a:gd name="T18" fmla="*/ 1420205440 w 1897856"/>
                <a:gd name="T19" fmla="*/ 63466856 h 83347"/>
                <a:gd name="T20" fmla="*/ 24953168 w 1897856"/>
                <a:gd name="T21" fmla="*/ 63466856 h 83347"/>
                <a:gd name="T22" fmla="*/ 0 w 1897856"/>
                <a:gd name="T23" fmla="*/ 38513023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6868"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extLst>
          </p:cNvPr>
          <p:cNvSpPr/>
          <p:nvPr/>
        </p:nvSpPr>
        <p:spPr>
          <a:xfrm>
            <a:off x="3929063" y="2754313"/>
            <a:ext cx="4097337" cy="923925"/>
          </a:xfrm>
          <a:prstGeom prst="rect">
            <a:avLst/>
          </a:prstGeom>
          <a:noFill/>
        </p:spPr>
        <p:txBody>
          <a:bodyPr wrap="none">
            <a:spAutoFit/>
          </a:bodyPr>
          <a:lstStyle/>
          <a:p>
            <a:pPr algn="ctr" eaLnBrk="1" fontAlgn="auto" hangingPunct="1">
              <a:spcBef>
                <a:spcPts val="0"/>
              </a:spcBef>
              <a:spcAft>
                <a:spcPts val="0"/>
              </a:spcAft>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4 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的结构</a:t>
            </a:r>
          </a:p>
        </p:txBody>
      </p:sp>
      <p:sp>
        <p:nvSpPr>
          <p:cNvPr id="2" name="日期占位符 1"/>
          <p:cNvSpPr>
            <a:spLocks noGrp="1"/>
          </p:cNvSpPr>
          <p:nvPr>
            <p:ph type="dt" sz="quarter" idx="10"/>
          </p:nvPr>
        </p:nvSpPr>
        <p:spPr/>
        <p:txBody>
          <a:bodyPr/>
          <a:lstStyle/>
          <a:p>
            <a:pPr>
              <a:defRPr/>
            </a:pPr>
            <a:fld id="{EA1189E5-EAC7-48ED-B25F-39E096806D2D}" type="datetime1">
              <a:rPr lang="zh-CN" altLang="en-US"/>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A2AD258F-BB72-4BFF-8598-893BF6ECB137}" type="slidenum">
              <a:rPr lang="zh-CN" altLang="en-US" smtClean="0"/>
              <a:pPr>
                <a:defRPr/>
              </a:pPr>
              <a:t>22</a:t>
            </a:fld>
            <a:endParaRPr lang="zh-CN" altLang="en-US" sz="1800">
              <a:solidFill>
                <a:schemeClr val="tx1"/>
              </a:solidFill>
            </a:endParaRPr>
          </a:p>
        </p:txBody>
      </p:sp>
      <p:pic>
        <p:nvPicPr>
          <p:cNvPr id="36872" name="图片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2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pPr>
            <a:fld id="{F51A3837-A7FA-4439-93F7-0603270ADDB2}" type="slidenum">
              <a:rPr lang="zh-CN" altLang="en-US" sz="1200" smtClean="0">
                <a:solidFill>
                  <a:srgbClr val="898989"/>
                </a:solidFill>
                <a:latin typeface="Arial" panose="020B0604020202020204" pitchFamily="34" charset="0"/>
              </a:rPr>
              <a:pPr fontAlgn="base">
                <a:lnSpc>
                  <a:spcPct val="100000"/>
                </a:lnSpc>
                <a:spcBef>
                  <a:spcPct val="0"/>
                </a:spcBef>
                <a:spcAft>
                  <a:spcPct val="0"/>
                </a:spcAft>
                <a:buFontTx/>
                <a:buNone/>
              </a:pPr>
              <a:t>23</a:t>
            </a:fld>
            <a:endParaRPr lang="zh-CN" altLang="en-US" sz="1800" smtClean="0">
              <a:latin typeface="Arial" panose="020B0604020202020204" pitchFamily="34" charset="0"/>
            </a:endParaRPr>
          </a:p>
        </p:txBody>
      </p:sp>
      <p:sp>
        <p:nvSpPr>
          <p:cNvPr id="37892" name="矩形 9"/>
          <p:cNvSpPr>
            <a:spLocks noChangeArrowheads="1"/>
          </p:cNvSpPr>
          <p:nvPr/>
        </p:nvSpPr>
        <p:spPr bwMode="auto">
          <a:xfrm rot="-900000">
            <a:off x="-668338" y="-923925"/>
            <a:ext cx="6434138" cy="1687513"/>
          </a:xfrm>
          <a:prstGeom prst="rect">
            <a:avLst/>
          </a:prstGeom>
          <a:blipFill dpi="0" rotWithShape="1">
            <a:blip r:embed="rId4"/>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37893" name="Group 4"/>
          <p:cNvGrpSpPr>
            <a:grpSpLocks/>
          </p:cNvGrpSpPr>
          <p:nvPr/>
        </p:nvGrpSpPr>
        <p:grpSpPr bwMode="auto">
          <a:xfrm>
            <a:off x="0" y="6734175"/>
            <a:ext cx="12192000" cy="138113"/>
            <a:chOff x="0" y="0"/>
            <a:chExt cx="12231884" cy="334101"/>
          </a:xfrm>
        </p:grpSpPr>
        <p:sp>
          <p:nvSpPr>
            <p:cNvPr id="37911"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7912"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7913"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7914"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7915"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5126" name="任意多边形 2"/>
          <p:cNvSpPr>
            <a:spLocks noChangeArrowheads="1"/>
          </p:cNvSpPr>
          <p:nvPr/>
        </p:nvSpPr>
        <p:spPr bwMode="auto">
          <a:xfrm>
            <a:off x="4394200" y="1962150"/>
            <a:ext cx="1685925" cy="1676400"/>
          </a:xfrm>
          <a:custGeom>
            <a:avLst/>
            <a:gdLst>
              <a:gd name="T0" fmla="*/ 1686325 w 1685845"/>
              <a:gd name="T1" fmla="*/ 27 h 1676401"/>
              <a:gd name="T2" fmla="*/ 1682402 w 1685845"/>
              <a:gd name="T3" fmla="*/ 696292 h 1676401"/>
              <a:gd name="T4" fmla="*/ 985585 w 1685845"/>
              <a:gd name="T5" fmla="*/ 981393 h 1676401"/>
              <a:gd name="T6" fmla="*/ 696474 w 1685845"/>
              <a:gd name="T7" fmla="*/ 1676395 h 1676401"/>
              <a:gd name="T8" fmla="*/ 0 w 1685845"/>
              <a:gd name="T9" fmla="*/ 1676394 h 1676401"/>
              <a:gd name="T10" fmla="*/ 283694 w 1685845"/>
              <a:gd name="T11" fmla="*/ 743402 h 1676401"/>
              <a:gd name="T12" fmla="*/ 326190 w 1685845"/>
              <a:gd name="T13" fmla="*/ 686287 h 1676401"/>
              <a:gd name="T14" fmla="*/ 222867 w 1685845"/>
              <a:gd name="T15" fmla="*/ 399824 h 1676401"/>
              <a:gd name="T16" fmla="*/ 531917 w 1685845"/>
              <a:gd name="T17" fmla="*/ 453989 h 1676401"/>
              <a:gd name="T18" fmla="*/ 618269 w 1685845"/>
              <a:gd name="T19" fmla="*/ 376276 h 1676401"/>
              <a:gd name="T20" fmla="*/ 168632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341716"/>
                  <a:pt x="100080" y="1017391"/>
                  <a:pt x="283614" y="743402"/>
                </a:cubicBezTo>
                <a:lnTo>
                  <a:pt x="326098" y="686287"/>
                </a:lnTo>
                <a:lnTo>
                  <a:pt x="222801" y="399824"/>
                </a:lnTo>
                <a:lnTo>
                  <a:pt x="531767" y="453989"/>
                </a:lnTo>
                <a:lnTo>
                  <a:pt x="618095" y="376276"/>
                </a:lnTo>
                <a:cubicBezTo>
                  <a:pt x="918260" y="131924"/>
                  <a:pt x="1295386" y="-2173"/>
                  <a:pt x="1685845" y="27"/>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7" name="任意多边形 3"/>
          <p:cNvSpPr>
            <a:spLocks noChangeArrowheads="1"/>
          </p:cNvSpPr>
          <p:nvPr/>
        </p:nvSpPr>
        <p:spPr bwMode="auto">
          <a:xfrm rot="5400000">
            <a:off x="6143625" y="1966913"/>
            <a:ext cx="1685925" cy="1676400"/>
          </a:xfrm>
          <a:custGeom>
            <a:avLst/>
            <a:gdLst>
              <a:gd name="T0" fmla="*/ 0 w 1685845"/>
              <a:gd name="T1" fmla="*/ 1676394 h 1676401"/>
              <a:gd name="T2" fmla="*/ 382366 w 1685845"/>
              <a:gd name="T3" fmla="*/ 610787 h 1676401"/>
              <a:gd name="T4" fmla="*/ 437516 w 1685845"/>
              <a:gd name="T5" fmla="*/ 550233 h 1676401"/>
              <a:gd name="T6" fmla="*/ 357536 w 1685845"/>
              <a:gd name="T7" fmla="*/ 249447 h 1676401"/>
              <a:gd name="T8" fmla="*/ 675771 w 1685845"/>
              <a:gd name="T9" fmla="*/ 334017 h 1676401"/>
              <a:gd name="T10" fmla="*/ 751479 w 1685845"/>
              <a:gd name="T11" fmla="*/ 278380 h 1676401"/>
              <a:gd name="T12" fmla="*/ 1686325 w 1685845"/>
              <a:gd name="T13" fmla="*/ 27 h 1676401"/>
              <a:gd name="T14" fmla="*/ 1682402 w 1685845"/>
              <a:gd name="T15" fmla="*/ 696292 h 1676401"/>
              <a:gd name="T16" fmla="*/ 985585 w 1685845"/>
              <a:gd name="T17" fmla="*/ 981393 h 1676401"/>
              <a:gd name="T18" fmla="*/ 696474 w 1685845"/>
              <a:gd name="T19" fmla="*/ 1676395 h 1676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85845"/>
              <a:gd name="T31" fmla="*/ 0 h 1676401"/>
              <a:gd name="T32" fmla="*/ 1685845 w 1685845"/>
              <a:gd name="T33" fmla="*/ 1676401 h 1676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85845" h="1676401">
                <a:moveTo>
                  <a:pt x="0" y="1676400"/>
                </a:moveTo>
                <a:cubicBezTo>
                  <a:pt x="0" y="1285935"/>
                  <a:pt x="136219" y="909570"/>
                  <a:pt x="382258" y="610787"/>
                </a:cubicBezTo>
                <a:lnTo>
                  <a:pt x="437390" y="550233"/>
                </a:lnTo>
                <a:lnTo>
                  <a:pt x="357434" y="249447"/>
                </a:lnTo>
                <a:lnTo>
                  <a:pt x="675579" y="334017"/>
                </a:lnTo>
                <a:lnTo>
                  <a:pt x="751263" y="278380"/>
                </a:lnTo>
                <a:cubicBezTo>
                  <a:pt x="1026282" y="96392"/>
                  <a:pt x="1351166" y="-1859"/>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8" name="任意多边形 4"/>
          <p:cNvSpPr>
            <a:spLocks noChangeArrowheads="1"/>
          </p:cNvSpPr>
          <p:nvPr/>
        </p:nvSpPr>
        <p:spPr bwMode="auto">
          <a:xfrm rot="10800000">
            <a:off x="6138863" y="3733800"/>
            <a:ext cx="1685925" cy="1676400"/>
          </a:xfrm>
          <a:custGeom>
            <a:avLst/>
            <a:gdLst>
              <a:gd name="T0" fmla="*/ 696474 w 1685845"/>
              <a:gd name="T1" fmla="*/ 1676395 h 1676401"/>
              <a:gd name="T2" fmla="*/ 0 w 1685845"/>
              <a:gd name="T3" fmla="*/ 1676394 h 1676401"/>
              <a:gd name="T4" fmla="*/ 283694 w 1685845"/>
              <a:gd name="T5" fmla="*/ 743402 h 1676401"/>
              <a:gd name="T6" fmla="*/ 284867 w 1685845"/>
              <a:gd name="T7" fmla="*/ 741830 h 1676401"/>
              <a:gd name="T8" fmla="*/ 159818 w 1685845"/>
              <a:gd name="T9" fmla="*/ 469217 h 1676401"/>
              <a:gd name="T10" fmla="*/ 484704 w 1685845"/>
              <a:gd name="T11" fmla="*/ 498419 h 1676401"/>
              <a:gd name="T12" fmla="*/ 494488 w 1685845"/>
              <a:gd name="T13" fmla="*/ 487672 h 1676401"/>
              <a:gd name="T14" fmla="*/ 1686325 w 1685845"/>
              <a:gd name="T15" fmla="*/ 27 h 1676401"/>
              <a:gd name="T16" fmla="*/ 1682402 w 1685845"/>
              <a:gd name="T17" fmla="*/ 696292 h 1676401"/>
              <a:gd name="T18" fmla="*/ 985585 w 1685845"/>
              <a:gd name="T19" fmla="*/ 981393 h 1676401"/>
              <a:gd name="T20" fmla="*/ 696474 w 1685845"/>
              <a:gd name="T21" fmla="*/ 1676395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696276" y="1676401"/>
                </a:moveTo>
                <a:lnTo>
                  <a:pt x="0" y="1676400"/>
                </a:lnTo>
                <a:cubicBezTo>
                  <a:pt x="0" y="1341716"/>
                  <a:pt x="100080" y="1017391"/>
                  <a:pt x="283614" y="743402"/>
                </a:cubicBezTo>
                <a:lnTo>
                  <a:pt x="284783" y="741830"/>
                </a:lnTo>
                <a:lnTo>
                  <a:pt x="159770" y="469217"/>
                </a:lnTo>
                <a:lnTo>
                  <a:pt x="484566" y="498419"/>
                </a:lnTo>
                <a:lnTo>
                  <a:pt x="494350" y="487672"/>
                </a:lnTo>
                <a:cubicBezTo>
                  <a:pt x="810781" y="173019"/>
                  <a:pt x="1239606" y="-2487"/>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9" name="任意多边形 5"/>
          <p:cNvSpPr>
            <a:spLocks noChangeArrowheads="1"/>
          </p:cNvSpPr>
          <p:nvPr/>
        </p:nvSpPr>
        <p:spPr bwMode="auto">
          <a:xfrm rot="-5400000">
            <a:off x="4389437" y="3729038"/>
            <a:ext cx="1685925" cy="1676400"/>
          </a:xfrm>
          <a:custGeom>
            <a:avLst/>
            <a:gdLst>
              <a:gd name="T0" fmla="*/ 1686325 w 1685845"/>
              <a:gd name="T1" fmla="*/ 27 h 1676401"/>
              <a:gd name="T2" fmla="*/ 1682402 w 1685845"/>
              <a:gd name="T3" fmla="*/ 696292 h 1676401"/>
              <a:gd name="T4" fmla="*/ 985585 w 1685845"/>
              <a:gd name="T5" fmla="*/ 981393 h 1676401"/>
              <a:gd name="T6" fmla="*/ 696474 w 1685845"/>
              <a:gd name="T7" fmla="*/ 1676395 h 1676401"/>
              <a:gd name="T8" fmla="*/ 0 w 1685845"/>
              <a:gd name="T9" fmla="*/ 1676394 h 1676401"/>
              <a:gd name="T10" fmla="*/ 494488 w 1685845"/>
              <a:gd name="T11" fmla="*/ 487672 h 1676401"/>
              <a:gd name="T12" fmla="*/ 548987 w 1685845"/>
              <a:gd name="T13" fmla="*/ 438628 h 1676401"/>
              <a:gd name="T14" fmla="*/ 467073 w 1685845"/>
              <a:gd name="T15" fmla="*/ 130569 h 1676401"/>
              <a:gd name="T16" fmla="*/ 835579 w 1685845"/>
              <a:gd name="T17" fmla="*/ 228498 h 1676401"/>
              <a:gd name="T18" fmla="*/ 892995 w 1685845"/>
              <a:gd name="T19" fmla="*/ 194440 h 1676401"/>
              <a:gd name="T20" fmla="*/ 168632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230154"/>
                  <a:pt x="177919" y="802325"/>
                  <a:pt x="494350" y="487672"/>
                </a:cubicBezTo>
                <a:lnTo>
                  <a:pt x="548831" y="438628"/>
                </a:lnTo>
                <a:lnTo>
                  <a:pt x="466941" y="130569"/>
                </a:lnTo>
                <a:lnTo>
                  <a:pt x="835339" y="228498"/>
                </a:lnTo>
                <a:lnTo>
                  <a:pt x="892743" y="194440"/>
                </a:lnTo>
                <a:cubicBezTo>
                  <a:pt x="1134849" y="66424"/>
                  <a:pt x="1406946" y="-1544"/>
                  <a:pt x="1685845" y="27"/>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7898" name="矩形 11"/>
          <p:cNvSpPr>
            <a:spLocks noChangeArrowheads="1"/>
          </p:cNvSpPr>
          <p:nvPr/>
        </p:nvSpPr>
        <p:spPr bwMode="auto">
          <a:xfrm rot="-3169140">
            <a:off x="4586287" y="2497138"/>
            <a:ext cx="211137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a:solidFill>
                <a:schemeClr val="bg1"/>
              </a:solidFill>
              <a:latin typeface="宋体" panose="02010600030101010101" pitchFamily="2" charset="-122"/>
              <a:sym typeface="宋体" panose="02010600030101010101" pitchFamily="2" charset="-122"/>
            </a:endParaRPr>
          </a:p>
        </p:txBody>
      </p:sp>
      <p:sp>
        <p:nvSpPr>
          <p:cNvPr id="37899" name="矩形 12"/>
          <p:cNvSpPr>
            <a:spLocks noChangeArrowheads="1"/>
          </p:cNvSpPr>
          <p:nvPr/>
        </p:nvSpPr>
        <p:spPr bwMode="auto">
          <a:xfrm rot="3339903">
            <a:off x="5535613" y="2540000"/>
            <a:ext cx="21113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a:solidFill>
                <a:schemeClr val="bg1"/>
              </a:solidFill>
              <a:latin typeface="宋体" panose="02010600030101010101" pitchFamily="2" charset="-122"/>
              <a:sym typeface="宋体" panose="02010600030101010101" pitchFamily="2" charset="-122"/>
            </a:endParaRPr>
          </a:p>
        </p:txBody>
      </p:sp>
      <p:sp>
        <p:nvSpPr>
          <p:cNvPr id="5133" name="矩形 13"/>
          <p:cNvSpPr>
            <a:spLocks noChangeArrowheads="1"/>
          </p:cNvSpPr>
          <p:nvPr/>
        </p:nvSpPr>
        <p:spPr bwMode="auto">
          <a:xfrm>
            <a:off x="1262063" y="1301750"/>
            <a:ext cx="3278187"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b="1">
                <a:solidFill>
                  <a:srgbClr val="2E3740"/>
                </a:solidFill>
                <a:latin typeface="黑体" panose="02010609060101010101" pitchFamily="49" charset="-122"/>
                <a:ea typeface="黑体" panose="02010609060101010101" pitchFamily="49" charset="-122"/>
                <a:sym typeface="宋体" panose="02010600030101010101" pitchFamily="2" charset="-122"/>
              </a:rPr>
              <a:t>结构事物</a:t>
            </a:r>
          </a:p>
          <a:p>
            <a:pPr eaLnBrk="1" hangingPunct="1">
              <a:lnSpc>
                <a:spcPct val="150000"/>
              </a:lnSpc>
              <a:spcBef>
                <a:spcPct val="0"/>
              </a:spcBef>
              <a:buFontTx/>
              <a:buNone/>
            </a:pPr>
            <a:r>
              <a:rPr lang="zh-CN" altLang="en-US" sz="2400">
                <a:solidFill>
                  <a:schemeClr val="tx2"/>
                </a:solidFill>
                <a:sym typeface="宋体" panose="02010600030101010101" pitchFamily="2" charset="-122"/>
              </a:rPr>
              <a:t>包括：</a:t>
            </a:r>
            <a:r>
              <a:rPr lang="zh-CN" altLang="en-US" sz="2400" b="1">
                <a:solidFill>
                  <a:schemeClr val="tx2"/>
                </a:solidFill>
                <a:sym typeface="宋体" panose="02010600030101010101" pitchFamily="2" charset="-122"/>
              </a:rPr>
              <a:t>类、接口、协作、用况、主动类、构件、制品、结点 </a:t>
            </a:r>
            <a:r>
              <a:rPr lang="zh-CN" altLang="en-US" sz="2400">
                <a:solidFill>
                  <a:schemeClr val="tx2"/>
                </a:solidFill>
                <a:sym typeface="宋体" panose="02010600030101010101" pitchFamily="2" charset="-122"/>
              </a:rPr>
              <a:t>。</a:t>
            </a:r>
          </a:p>
        </p:txBody>
      </p:sp>
      <p:sp>
        <p:nvSpPr>
          <p:cNvPr id="42" name="矩形 13"/>
          <p:cNvSpPr>
            <a:spLocks noChangeArrowheads="1"/>
          </p:cNvSpPr>
          <p:nvPr/>
        </p:nvSpPr>
        <p:spPr bwMode="auto">
          <a:xfrm>
            <a:off x="8023225" y="1244600"/>
            <a:ext cx="2627313"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b="1">
                <a:solidFill>
                  <a:srgbClr val="2E3740"/>
                </a:solidFill>
                <a:latin typeface="黑体" panose="02010609060101010101" pitchFamily="49" charset="-122"/>
                <a:ea typeface="黑体" panose="02010609060101010101" pitchFamily="49" charset="-122"/>
                <a:sym typeface="宋体" panose="02010600030101010101" pitchFamily="2" charset="-122"/>
              </a:rPr>
              <a:t>行为事物</a:t>
            </a:r>
            <a:endParaRPr lang="en-US" altLang="zh-CN"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spcBef>
                <a:spcPct val="0"/>
              </a:spcBef>
              <a:buFontTx/>
              <a:buNone/>
            </a:pPr>
            <a:r>
              <a:rPr lang="zh-CN" altLang="en-US" sz="2400">
                <a:solidFill>
                  <a:srgbClr val="2E3740"/>
                </a:solidFill>
                <a:sym typeface="宋体" panose="02010600030101010101" pitchFamily="2" charset="-122"/>
              </a:rPr>
              <a:t>包括：</a:t>
            </a:r>
            <a:r>
              <a:rPr lang="zh-CN" altLang="en-US" sz="2400" b="1">
                <a:solidFill>
                  <a:srgbClr val="2E3740"/>
                </a:solidFill>
                <a:sym typeface="宋体" panose="02010600030101010101" pitchFamily="2" charset="-122"/>
              </a:rPr>
              <a:t>交互、状态机、活动</a:t>
            </a:r>
          </a:p>
        </p:txBody>
      </p:sp>
      <p:sp>
        <p:nvSpPr>
          <p:cNvPr id="43" name="矩形 13"/>
          <p:cNvSpPr>
            <a:spLocks noChangeArrowheads="1"/>
          </p:cNvSpPr>
          <p:nvPr/>
        </p:nvSpPr>
        <p:spPr bwMode="auto">
          <a:xfrm>
            <a:off x="1512888" y="4173538"/>
            <a:ext cx="2627312"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b="1">
                <a:solidFill>
                  <a:srgbClr val="2E3740"/>
                </a:solidFill>
                <a:latin typeface="黑体" panose="02010609060101010101" pitchFamily="49" charset="-122"/>
                <a:ea typeface="黑体" panose="02010609060101010101" pitchFamily="49" charset="-122"/>
                <a:sym typeface="宋体" panose="02010600030101010101" pitchFamily="2" charset="-122"/>
              </a:rPr>
              <a:t>分组事物</a:t>
            </a:r>
            <a:endParaRPr lang="en-US" altLang="zh-CN"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spcBef>
                <a:spcPct val="0"/>
              </a:spcBef>
              <a:buFontTx/>
              <a:buNone/>
            </a:pPr>
            <a:r>
              <a:rPr lang="zh-CN" altLang="en-US" sz="2400">
                <a:solidFill>
                  <a:srgbClr val="2E3740"/>
                </a:solidFill>
                <a:sym typeface="宋体" panose="02010600030101010101" pitchFamily="2" charset="-122"/>
              </a:rPr>
              <a:t>包括：</a:t>
            </a:r>
            <a:r>
              <a:rPr lang="zh-CN" altLang="en-US" sz="2400" b="1">
                <a:solidFill>
                  <a:srgbClr val="2E3740"/>
                </a:solidFill>
                <a:sym typeface="宋体" panose="02010600030101010101" pitchFamily="2" charset="-122"/>
              </a:rPr>
              <a:t>包</a:t>
            </a:r>
          </a:p>
        </p:txBody>
      </p:sp>
      <p:sp>
        <p:nvSpPr>
          <p:cNvPr id="44" name="矩形 13"/>
          <p:cNvSpPr>
            <a:spLocks noChangeArrowheads="1"/>
          </p:cNvSpPr>
          <p:nvPr/>
        </p:nvSpPr>
        <p:spPr bwMode="auto">
          <a:xfrm>
            <a:off x="8023225" y="4102100"/>
            <a:ext cx="2147888"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b="1">
                <a:solidFill>
                  <a:srgbClr val="2E3740"/>
                </a:solidFill>
                <a:latin typeface="黑体" panose="02010609060101010101" pitchFamily="49" charset="-122"/>
                <a:ea typeface="黑体" panose="02010609060101010101" pitchFamily="49" charset="-122"/>
                <a:sym typeface="宋体" panose="02010600030101010101" pitchFamily="2" charset="-122"/>
              </a:rPr>
              <a:t>注释事物</a:t>
            </a:r>
            <a:endParaRPr lang="en-US" altLang="zh-CN"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spcBef>
                <a:spcPct val="0"/>
              </a:spcBef>
              <a:buFontTx/>
              <a:buNone/>
            </a:pPr>
            <a:r>
              <a:rPr lang="zh-CN" altLang="en-US" sz="2400">
                <a:solidFill>
                  <a:srgbClr val="2E3740"/>
                </a:solidFill>
                <a:sym typeface="宋体" panose="02010600030101010101" pitchFamily="2" charset="-122"/>
              </a:rPr>
              <a:t>包括：</a:t>
            </a:r>
            <a:r>
              <a:rPr lang="zh-CN" altLang="en-US" sz="2400" b="1">
                <a:solidFill>
                  <a:srgbClr val="2E3740"/>
                </a:solidFill>
                <a:sym typeface="宋体" panose="02010600030101010101" pitchFamily="2" charset="-122"/>
              </a:rPr>
              <a:t>注释</a:t>
            </a:r>
          </a:p>
        </p:txBody>
      </p:sp>
      <p:sp>
        <p:nvSpPr>
          <p:cNvPr id="45" name="任意多边形 6"/>
          <p:cNvSpPr>
            <a:spLocks noChangeArrowheads="1"/>
          </p:cNvSpPr>
          <p:nvPr/>
        </p:nvSpPr>
        <p:spPr bwMode="auto">
          <a:xfrm>
            <a:off x="965200" y="1301750"/>
            <a:ext cx="4333875" cy="2309813"/>
          </a:xfrm>
          <a:custGeom>
            <a:avLst/>
            <a:gdLst>
              <a:gd name="T0" fmla="*/ 0 w 2235563"/>
              <a:gd name="T1" fmla="*/ 3191165 h 1448138"/>
              <a:gd name="T2" fmla="*/ 248352691 w 2235563"/>
              <a:gd name="T3" fmla="*/ 0 h 1448138"/>
              <a:gd name="T4" fmla="*/ 2147483646 w 2235563"/>
              <a:gd name="T5" fmla="*/ 0 h 1448138"/>
              <a:gd name="T6" fmla="*/ 2147483646 w 2235563"/>
              <a:gd name="T7" fmla="*/ 3191165 h 1448138"/>
              <a:gd name="T8" fmla="*/ 2147483646 w 2235563"/>
              <a:gd name="T9" fmla="*/ 28720411 h 1448138"/>
              <a:gd name="T10" fmla="*/ 2147483646 w 2235563"/>
              <a:gd name="T11" fmla="*/ 31911560 h 1448138"/>
              <a:gd name="T12" fmla="*/ 248352691 w 2235563"/>
              <a:gd name="T13" fmla="*/ 31911560 h 1448138"/>
              <a:gd name="T14" fmla="*/ 0 w 2235563"/>
              <a:gd name="T15" fmla="*/ 28720411 h 1448138"/>
              <a:gd name="T16" fmla="*/ 0 w 2235563"/>
              <a:gd name="T17" fmla="*/ 3191165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46" name="任意多边形 4"/>
          <p:cNvSpPr>
            <a:spLocks noChangeArrowheads="1"/>
          </p:cNvSpPr>
          <p:nvPr/>
        </p:nvSpPr>
        <p:spPr bwMode="auto">
          <a:xfrm>
            <a:off x="1262063" y="3738563"/>
            <a:ext cx="3355975" cy="2163762"/>
          </a:xfrm>
          <a:custGeom>
            <a:avLst/>
            <a:gdLst>
              <a:gd name="T0" fmla="*/ 0 w 2235563"/>
              <a:gd name="T1" fmla="*/ 8921091 h 1448138"/>
              <a:gd name="T2" fmla="*/ 205005403 w 2235563"/>
              <a:gd name="T3" fmla="*/ 0 h 1448138"/>
              <a:gd name="T4" fmla="*/ 2147483646 w 2235563"/>
              <a:gd name="T5" fmla="*/ 0 h 1448138"/>
              <a:gd name="T6" fmla="*/ 2147483646 w 2235563"/>
              <a:gd name="T7" fmla="*/ 8921091 h 1448138"/>
              <a:gd name="T8" fmla="*/ 2147483646 w 2235563"/>
              <a:gd name="T9" fmla="*/ 80289297 h 1448138"/>
              <a:gd name="T10" fmla="*/ 2147483646 w 2235563"/>
              <a:gd name="T11" fmla="*/ 89210351 h 1448138"/>
              <a:gd name="T12" fmla="*/ 205005403 w 2235563"/>
              <a:gd name="T13" fmla="*/ 89210351 h 1448138"/>
              <a:gd name="T14" fmla="*/ 0 w 2235563"/>
              <a:gd name="T15" fmla="*/ 80289297 h 1448138"/>
              <a:gd name="T16" fmla="*/ 0 w 2235563"/>
              <a:gd name="T17" fmla="*/ 89210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47" name="任意多边形 5"/>
          <p:cNvSpPr>
            <a:spLocks noChangeArrowheads="1"/>
          </p:cNvSpPr>
          <p:nvPr/>
        </p:nvSpPr>
        <p:spPr bwMode="auto">
          <a:xfrm>
            <a:off x="7627938" y="1058863"/>
            <a:ext cx="3355975" cy="2563812"/>
          </a:xfrm>
          <a:custGeom>
            <a:avLst/>
            <a:gdLst>
              <a:gd name="T0" fmla="*/ 0 w 2235563"/>
              <a:gd name="T1" fmla="*/ 998674 h 1448138"/>
              <a:gd name="T2" fmla="*/ 120602241 w 2235563"/>
              <a:gd name="T3" fmla="*/ 0 h 1448138"/>
              <a:gd name="T4" fmla="*/ 1741197913 w 2235563"/>
              <a:gd name="T5" fmla="*/ 0 h 1448138"/>
              <a:gd name="T6" fmla="*/ 1861801200 w 2235563"/>
              <a:gd name="T7" fmla="*/ 998674 h 1448138"/>
              <a:gd name="T8" fmla="*/ 1861801200 w 2235563"/>
              <a:gd name="T9" fmla="*/ 8988091 h 1448138"/>
              <a:gd name="T10" fmla="*/ 1741197913 w 2235563"/>
              <a:gd name="T11" fmla="*/ 9986766 h 1448138"/>
              <a:gd name="T12" fmla="*/ 120602241 w 2235563"/>
              <a:gd name="T13" fmla="*/ 9986766 h 1448138"/>
              <a:gd name="T14" fmla="*/ 0 w 2235563"/>
              <a:gd name="T15" fmla="*/ 8988091 h 1448138"/>
              <a:gd name="T16" fmla="*/ 0 w 2235563"/>
              <a:gd name="T17" fmla="*/ 99867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48" name="任意多边形 3"/>
          <p:cNvSpPr>
            <a:spLocks noChangeArrowheads="1"/>
          </p:cNvSpPr>
          <p:nvPr/>
        </p:nvSpPr>
        <p:spPr bwMode="auto">
          <a:xfrm>
            <a:off x="7627938" y="3749675"/>
            <a:ext cx="3368675" cy="2222500"/>
          </a:xfrm>
          <a:custGeom>
            <a:avLst/>
            <a:gdLst>
              <a:gd name="T0" fmla="*/ 0 w 2235563"/>
              <a:gd name="T1" fmla="*/ 11435582 h 1448138"/>
              <a:gd name="T2" fmla="*/ 160173246 w 2235563"/>
              <a:gd name="T3" fmla="*/ 0 h 1448138"/>
              <a:gd name="T4" fmla="*/ 2147483646 w 2235563"/>
              <a:gd name="T5" fmla="*/ 0 h 1448138"/>
              <a:gd name="T6" fmla="*/ 2147483646 w 2235563"/>
              <a:gd name="T7" fmla="*/ 11435582 h 1448138"/>
              <a:gd name="T8" fmla="*/ 2147483646 w 2235563"/>
              <a:gd name="T9" fmla="*/ 102919664 h 1448138"/>
              <a:gd name="T10" fmla="*/ 2147483646 w 2235563"/>
              <a:gd name="T11" fmla="*/ 114355269 h 1448138"/>
              <a:gd name="T12" fmla="*/ 160173246 w 2235563"/>
              <a:gd name="T13" fmla="*/ 114355269 h 1448138"/>
              <a:gd name="T14" fmla="*/ 0 w 2235563"/>
              <a:gd name="T15" fmla="*/ 102919664 h 1448138"/>
              <a:gd name="T16" fmla="*/ 0 w 2235563"/>
              <a:gd name="T17" fmla="*/ 11435582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37908"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的结构</a:t>
            </a:r>
            <a:endParaRPr lang="zh-CN" altLang="zh-CN" sz="5400" b="1">
              <a:solidFill>
                <a:schemeClr val="bg1"/>
              </a:solidFill>
              <a:sym typeface="宋体" panose="02010600030101010101" pitchFamily="2" charset="-122"/>
            </a:endParaRPr>
          </a:p>
        </p:txBody>
      </p:sp>
      <p:sp>
        <p:nvSpPr>
          <p:cNvPr id="37909" name="矩形 9"/>
          <p:cNvSpPr>
            <a:spLocks noChangeArrowheads="1"/>
          </p:cNvSpPr>
          <p:nvPr/>
        </p:nvSpPr>
        <p:spPr bwMode="auto">
          <a:xfrm>
            <a:off x="5145088" y="2635250"/>
            <a:ext cx="1960562"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en-US" altLang="zh-CN" sz="4400" b="1">
                <a:solidFill>
                  <a:srgbClr val="2E3740"/>
                </a:solidFill>
                <a:latin typeface="黑体" panose="02010609060101010101" pitchFamily="49" charset="-122"/>
                <a:ea typeface="黑体" panose="02010609060101010101" pitchFamily="49" charset="-122"/>
                <a:sym typeface="宋体" panose="02010600030101010101" pitchFamily="2" charset="-122"/>
              </a:rPr>
              <a:t>UML</a:t>
            </a:r>
            <a:r>
              <a:rPr lang="zh-CN" altLang="en-US" sz="4400" b="1">
                <a:solidFill>
                  <a:srgbClr val="2E3740"/>
                </a:solidFill>
                <a:latin typeface="黑体" panose="02010609060101010101" pitchFamily="49" charset="-122"/>
                <a:ea typeface="黑体" panose="02010609060101010101" pitchFamily="49" charset="-122"/>
                <a:sym typeface="宋体" panose="02010600030101010101" pitchFamily="2" charset="-122"/>
              </a:rPr>
              <a:t>中的事物</a:t>
            </a:r>
            <a:endParaRPr lang="en-US" altLang="zh-CN" sz="4400" b="1">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2" name="日期占位符 1"/>
          <p:cNvSpPr>
            <a:spLocks noGrp="1"/>
          </p:cNvSpPr>
          <p:nvPr>
            <p:ph type="dt" sz="quarter" idx="10"/>
          </p:nvPr>
        </p:nvSpPr>
        <p:spPr/>
        <p:txBody>
          <a:bodyPr/>
          <a:lstStyle/>
          <a:p>
            <a:pPr>
              <a:defRPr/>
            </a:pPr>
            <a:fld id="{D7B5FA86-78AC-4E54-B257-B4541A6A072B}" type="datetime1">
              <a:rPr lang="zh-CN" altLang="en-US"/>
              <a:pPr>
                <a:defRPr/>
              </a:pPr>
              <a:t>2018/10/14</a:t>
            </a:fld>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
                                        <p:tgtEl>
                                          <p:spTgt spid="45"/>
                                        </p:tgtEl>
                                      </p:cBhvr>
                                    </p:animEffect>
                                    <p:anim calcmode="lin" valueType="num">
                                      <p:cBhvr>
                                        <p:cTn id="8" dur="400" fill="hold"/>
                                        <p:tgtEl>
                                          <p:spTgt spid="45"/>
                                        </p:tgtEl>
                                        <p:attrNameLst>
                                          <p:attrName>ppt_x</p:attrName>
                                        </p:attrNameLst>
                                      </p:cBhvr>
                                      <p:tavLst>
                                        <p:tav tm="0">
                                          <p:val>
                                            <p:strVal val="#ppt_x"/>
                                          </p:val>
                                        </p:tav>
                                        <p:tav tm="100000">
                                          <p:val>
                                            <p:strVal val="#ppt_x"/>
                                          </p:val>
                                        </p:tav>
                                      </p:tavLst>
                                    </p:anim>
                                    <p:anim calcmode="lin" valueType="num">
                                      <p:cBhvr>
                                        <p:cTn id="9" dur="400" fill="hold"/>
                                        <p:tgtEl>
                                          <p:spTgt spid="45"/>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4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4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5133"/>
                                        </p:tgtEl>
                                        <p:attrNameLst>
                                          <p:attrName>style.visibility</p:attrName>
                                        </p:attrNameLst>
                                      </p:cBhvr>
                                      <p:to>
                                        <p:strVal val="visible"/>
                                      </p:to>
                                    </p:set>
                                    <p:animEffect transition="in" filter="fade">
                                      <p:cBhvr>
                                        <p:cTn id="14" dur="100"/>
                                        <p:tgtEl>
                                          <p:spTgt spid="5133"/>
                                        </p:tgtEl>
                                      </p:cBhvr>
                                    </p:animEffect>
                                    <p:anim calcmode="lin" valueType="num">
                                      <p:cBhvr>
                                        <p:cTn id="15" dur="400" fill="hold"/>
                                        <p:tgtEl>
                                          <p:spTgt spid="5133"/>
                                        </p:tgtEl>
                                        <p:attrNameLst>
                                          <p:attrName>ppt_x</p:attrName>
                                        </p:attrNameLst>
                                      </p:cBhvr>
                                      <p:tavLst>
                                        <p:tav tm="0">
                                          <p:val>
                                            <p:strVal val="#ppt_x"/>
                                          </p:val>
                                        </p:tav>
                                        <p:tav tm="100000">
                                          <p:val>
                                            <p:strVal val="#ppt_x"/>
                                          </p:val>
                                        </p:tav>
                                      </p:tavLst>
                                    </p:anim>
                                    <p:anim calcmode="lin" valueType="num">
                                      <p:cBhvr>
                                        <p:cTn id="16" dur="400" fill="hold"/>
                                        <p:tgtEl>
                                          <p:spTgt spid="5133"/>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513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513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9" presetID="43" presetClass="entr" presetSubtype="0" fill="hold" grpId="0" nodeType="withEffect">
                                  <p:stCondLst>
                                    <p:cond delay="0"/>
                                  </p:stCondLst>
                                  <p:childTnLst>
                                    <p:set>
                                      <p:cBhvr>
                                        <p:cTn id="20" dur="1" fill="hold">
                                          <p:stCondLst>
                                            <p:cond delay="0"/>
                                          </p:stCondLst>
                                        </p:cTn>
                                        <p:tgtEl>
                                          <p:spTgt spid="5126"/>
                                        </p:tgtEl>
                                        <p:attrNameLst>
                                          <p:attrName>style.visibility</p:attrName>
                                        </p:attrNameLst>
                                      </p:cBhvr>
                                      <p:to>
                                        <p:strVal val="visible"/>
                                      </p:to>
                                    </p:set>
                                    <p:animEffect transition="in" filter="fade">
                                      <p:cBhvr>
                                        <p:cTn id="21" dur="100"/>
                                        <p:tgtEl>
                                          <p:spTgt spid="5126"/>
                                        </p:tgtEl>
                                      </p:cBhvr>
                                    </p:animEffect>
                                    <p:anim calcmode="lin" valueType="num">
                                      <p:cBhvr>
                                        <p:cTn id="22" dur="400" fill="hold"/>
                                        <p:tgtEl>
                                          <p:spTgt spid="5126"/>
                                        </p:tgtEl>
                                        <p:attrNameLst>
                                          <p:attrName>ppt_x</p:attrName>
                                        </p:attrNameLst>
                                      </p:cBhvr>
                                      <p:tavLst>
                                        <p:tav tm="0">
                                          <p:val>
                                            <p:strVal val="#ppt_x"/>
                                          </p:val>
                                        </p:tav>
                                        <p:tav tm="100000">
                                          <p:val>
                                            <p:strVal val="#ppt_x"/>
                                          </p:val>
                                        </p:tav>
                                      </p:tavLst>
                                    </p:anim>
                                    <p:anim calcmode="lin" valueType="num">
                                      <p:cBhvr>
                                        <p:cTn id="23" dur="400" fill="hold"/>
                                        <p:tgtEl>
                                          <p:spTgt spid="5126"/>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512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512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43" presetClass="entr" presetSubtype="0" fill="hold" grpId="0" nodeType="clickEffect">
                                  <p:stCondLst>
                                    <p:cond delay="0"/>
                                  </p:stCondLst>
                                  <p:childTnLst>
                                    <p:set>
                                      <p:cBhvr>
                                        <p:cTn id="29" dur="1" fill="hold">
                                          <p:stCondLst>
                                            <p:cond delay="0"/>
                                          </p:stCondLst>
                                        </p:cTn>
                                        <p:tgtEl>
                                          <p:spTgt spid="5127"/>
                                        </p:tgtEl>
                                        <p:attrNameLst>
                                          <p:attrName>style.visibility</p:attrName>
                                        </p:attrNameLst>
                                      </p:cBhvr>
                                      <p:to>
                                        <p:strVal val="visible"/>
                                      </p:to>
                                    </p:set>
                                    <p:animEffect transition="in" filter="fade">
                                      <p:cBhvr>
                                        <p:cTn id="30" dur="100"/>
                                        <p:tgtEl>
                                          <p:spTgt spid="5127"/>
                                        </p:tgtEl>
                                      </p:cBhvr>
                                    </p:animEffect>
                                    <p:anim calcmode="lin" valueType="num">
                                      <p:cBhvr>
                                        <p:cTn id="31" dur="400" fill="hold"/>
                                        <p:tgtEl>
                                          <p:spTgt spid="5127"/>
                                        </p:tgtEl>
                                        <p:attrNameLst>
                                          <p:attrName>ppt_x</p:attrName>
                                        </p:attrNameLst>
                                      </p:cBhvr>
                                      <p:tavLst>
                                        <p:tav tm="0">
                                          <p:val>
                                            <p:strVal val="#ppt_x"/>
                                          </p:val>
                                        </p:tav>
                                        <p:tav tm="100000">
                                          <p:val>
                                            <p:strVal val="#ppt_x"/>
                                          </p:val>
                                        </p:tav>
                                      </p:tavLst>
                                    </p:anim>
                                    <p:anim calcmode="lin" valueType="num">
                                      <p:cBhvr>
                                        <p:cTn id="32" dur="400" fill="hold"/>
                                        <p:tgtEl>
                                          <p:spTgt spid="5127"/>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51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51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5" presetID="43"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
                                        <p:tgtEl>
                                          <p:spTgt spid="47"/>
                                        </p:tgtEl>
                                      </p:cBhvr>
                                    </p:animEffect>
                                    <p:anim calcmode="lin" valueType="num">
                                      <p:cBhvr>
                                        <p:cTn id="38" dur="400" fill="hold"/>
                                        <p:tgtEl>
                                          <p:spTgt spid="47"/>
                                        </p:tgtEl>
                                        <p:attrNameLst>
                                          <p:attrName>ppt_x</p:attrName>
                                        </p:attrNameLst>
                                      </p:cBhvr>
                                      <p:tavLst>
                                        <p:tav tm="0">
                                          <p:val>
                                            <p:strVal val="#ppt_x"/>
                                          </p:val>
                                        </p:tav>
                                        <p:tav tm="100000">
                                          <p:val>
                                            <p:strVal val="#ppt_x"/>
                                          </p:val>
                                        </p:tav>
                                      </p:tavLst>
                                    </p:anim>
                                    <p:anim calcmode="lin" valueType="num">
                                      <p:cBhvr>
                                        <p:cTn id="39" dur="400" fill="hold"/>
                                        <p:tgtEl>
                                          <p:spTgt spid="47"/>
                                        </p:tgtEl>
                                        <p:attrNameLst>
                                          <p:attrName>ppt_y</p:attrName>
                                        </p:attrNameLst>
                                      </p:cBhvr>
                                      <p:tavLst>
                                        <p:tav tm="0">
                                          <p:val>
                                            <p:strVal val="#ppt_y+0.31"/>
                                          </p:val>
                                        </p:tav>
                                        <p:tav tm="100000">
                                          <p:val>
                                            <p:strVal val="#ppt_y+0.31"/>
                                          </p:val>
                                        </p:tav>
                                      </p:tavLst>
                                    </p:anim>
                                    <p:anim calcmode="lin" valueType="num">
                                      <p:cBhvr>
                                        <p:cTn id="40" dur="600" decel="50000" fill="hold">
                                          <p:stCondLst>
                                            <p:cond delay="400"/>
                                          </p:stCondLst>
                                        </p:cTn>
                                        <p:tgtEl>
                                          <p:spTgt spid="4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1" dur="600" decel="50000" fill="hold">
                                          <p:stCondLst>
                                            <p:cond delay="400"/>
                                          </p:stCondLst>
                                        </p:cTn>
                                        <p:tgtEl>
                                          <p:spTgt spid="4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2" presetID="43"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100"/>
                                        <p:tgtEl>
                                          <p:spTgt spid="42"/>
                                        </p:tgtEl>
                                      </p:cBhvr>
                                    </p:animEffect>
                                    <p:anim calcmode="lin" valueType="num">
                                      <p:cBhvr>
                                        <p:cTn id="45" dur="400" fill="hold"/>
                                        <p:tgtEl>
                                          <p:spTgt spid="42"/>
                                        </p:tgtEl>
                                        <p:attrNameLst>
                                          <p:attrName>ppt_x</p:attrName>
                                        </p:attrNameLst>
                                      </p:cBhvr>
                                      <p:tavLst>
                                        <p:tav tm="0">
                                          <p:val>
                                            <p:strVal val="#ppt_x"/>
                                          </p:val>
                                        </p:tav>
                                        <p:tav tm="100000">
                                          <p:val>
                                            <p:strVal val="#ppt_x"/>
                                          </p:val>
                                        </p:tav>
                                      </p:tavLst>
                                    </p:anim>
                                    <p:anim calcmode="lin" valueType="num">
                                      <p:cBhvr>
                                        <p:cTn id="46" dur="400" fill="hold"/>
                                        <p:tgtEl>
                                          <p:spTgt spid="42"/>
                                        </p:tgtEl>
                                        <p:attrNameLst>
                                          <p:attrName>ppt_y</p:attrName>
                                        </p:attrNameLst>
                                      </p:cBhvr>
                                      <p:tavLst>
                                        <p:tav tm="0">
                                          <p:val>
                                            <p:strVal val="#ppt_y+0.31"/>
                                          </p:val>
                                        </p:tav>
                                        <p:tav tm="100000">
                                          <p:val>
                                            <p:strVal val="#ppt_y+0.31"/>
                                          </p:val>
                                        </p:tav>
                                      </p:tavLst>
                                    </p:anim>
                                    <p:anim calcmode="lin" valueType="num">
                                      <p:cBhvr>
                                        <p:cTn id="47" dur="600" decel="50000" fill="hold">
                                          <p:stCondLst>
                                            <p:cond delay="400"/>
                                          </p:stCondLst>
                                        </p:cTn>
                                        <p:tgtEl>
                                          <p:spTgt spid="4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8" dur="600" decel="50000" fill="hold">
                                          <p:stCondLst>
                                            <p:cond delay="400"/>
                                          </p:stCondLst>
                                        </p:cTn>
                                        <p:tgtEl>
                                          <p:spTgt spid="4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43" presetClass="entr" presetSubtype="0" fill="hold" grpId="0" nodeType="clickEffect">
                                  <p:stCondLst>
                                    <p:cond delay="0"/>
                                  </p:stCondLst>
                                  <p:childTnLst>
                                    <p:set>
                                      <p:cBhvr>
                                        <p:cTn id="52" dur="1" fill="hold">
                                          <p:stCondLst>
                                            <p:cond delay="0"/>
                                          </p:stCondLst>
                                        </p:cTn>
                                        <p:tgtEl>
                                          <p:spTgt spid="5129"/>
                                        </p:tgtEl>
                                        <p:attrNameLst>
                                          <p:attrName>style.visibility</p:attrName>
                                        </p:attrNameLst>
                                      </p:cBhvr>
                                      <p:to>
                                        <p:strVal val="visible"/>
                                      </p:to>
                                    </p:set>
                                    <p:animEffect transition="in" filter="fade">
                                      <p:cBhvr>
                                        <p:cTn id="53" dur="100"/>
                                        <p:tgtEl>
                                          <p:spTgt spid="5129"/>
                                        </p:tgtEl>
                                      </p:cBhvr>
                                    </p:animEffect>
                                    <p:anim calcmode="lin" valueType="num">
                                      <p:cBhvr>
                                        <p:cTn id="54" dur="400" fill="hold"/>
                                        <p:tgtEl>
                                          <p:spTgt spid="5129"/>
                                        </p:tgtEl>
                                        <p:attrNameLst>
                                          <p:attrName>ppt_x</p:attrName>
                                        </p:attrNameLst>
                                      </p:cBhvr>
                                      <p:tavLst>
                                        <p:tav tm="0">
                                          <p:val>
                                            <p:strVal val="#ppt_x"/>
                                          </p:val>
                                        </p:tav>
                                        <p:tav tm="100000">
                                          <p:val>
                                            <p:strVal val="#ppt_x"/>
                                          </p:val>
                                        </p:tav>
                                      </p:tavLst>
                                    </p:anim>
                                    <p:anim calcmode="lin" valueType="num">
                                      <p:cBhvr>
                                        <p:cTn id="55" dur="400" fill="hold"/>
                                        <p:tgtEl>
                                          <p:spTgt spid="5129"/>
                                        </p:tgtEl>
                                        <p:attrNameLst>
                                          <p:attrName>ppt_y</p:attrName>
                                        </p:attrNameLst>
                                      </p:cBhvr>
                                      <p:tavLst>
                                        <p:tav tm="0">
                                          <p:val>
                                            <p:strVal val="#ppt_y+0.31"/>
                                          </p:val>
                                        </p:tav>
                                        <p:tav tm="100000">
                                          <p:val>
                                            <p:strVal val="#ppt_y+0.31"/>
                                          </p:val>
                                        </p:tav>
                                      </p:tavLst>
                                    </p:anim>
                                    <p:anim calcmode="lin" valueType="num">
                                      <p:cBhvr>
                                        <p:cTn id="56" dur="600" decel="50000" fill="hold">
                                          <p:stCondLst>
                                            <p:cond delay="400"/>
                                          </p:stCondLst>
                                        </p:cTn>
                                        <p:tgtEl>
                                          <p:spTgt spid="51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7" dur="600" decel="50000" fill="hold">
                                          <p:stCondLst>
                                            <p:cond delay="400"/>
                                          </p:stCondLst>
                                        </p:cTn>
                                        <p:tgtEl>
                                          <p:spTgt spid="512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8" presetID="43" presetClass="entr" presetSubtype="0"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100"/>
                                        <p:tgtEl>
                                          <p:spTgt spid="46"/>
                                        </p:tgtEl>
                                      </p:cBhvr>
                                    </p:animEffect>
                                    <p:anim calcmode="lin" valueType="num">
                                      <p:cBhvr>
                                        <p:cTn id="61" dur="400" fill="hold"/>
                                        <p:tgtEl>
                                          <p:spTgt spid="46"/>
                                        </p:tgtEl>
                                        <p:attrNameLst>
                                          <p:attrName>ppt_x</p:attrName>
                                        </p:attrNameLst>
                                      </p:cBhvr>
                                      <p:tavLst>
                                        <p:tav tm="0">
                                          <p:val>
                                            <p:strVal val="#ppt_x"/>
                                          </p:val>
                                        </p:tav>
                                        <p:tav tm="100000">
                                          <p:val>
                                            <p:strVal val="#ppt_x"/>
                                          </p:val>
                                        </p:tav>
                                      </p:tavLst>
                                    </p:anim>
                                    <p:anim calcmode="lin" valueType="num">
                                      <p:cBhvr>
                                        <p:cTn id="62" dur="400" fill="hold"/>
                                        <p:tgtEl>
                                          <p:spTgt spid="46"/>
                                        </p:tgtEl>
                                        <p:attrNameLst>
                                          <p:attrName>ppt_y</p:attrName>
                                        </p:attrNameLst>
                                      </p:cBhvr>
                                      <p:tavLst>
                                        <p:tav tm="0">
                                          <p:val>
                                            <p:strVal val="#ppt_y+0.31"/>
                                          </p:val>
                                        </p:tav>
                                        <p:tav tm="100000">
                                          <p:val>
                                            <p:strVal val="#ppt_y+0.31"/>
                                          </p:val>
                                        </p:tav>
                                      </p:tavLst>
                                    </p:anim>
                                    <p:anim calcmode="lin" valueType="num">
                                      <p:cBhvr>
                                        <p:cTn id="63" dur="600" decel="50000" fill="hold">
                                          <p:stCondLst>
                                            <p:cond delay="400"/>
                                          </p:stCondLst>
                                        </p:cTn>
                                        <p:tgtEl>
                                          <p:spTgt spid="4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4" dur="600" decel="50000" fill="hold">
                                          <p:stCondLst>
                                            <p:cond delay="400"/>
                                          </p:stCondLst>
                                        </p:cTn>
                                        <p:tgtEl>
                                          <p:spTgt spid="4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5" presetID="43"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100"/>
                                        <p:tgtEl>
                                          <p:spTgt spid="43"/>
                                        </p:tgtEl>
                                      </p:cBhvr>
                                    </p:animEffect>
                                    <p:anim calcmode="lin" valueType="num">
                                      <p:cBhvr>
                                        <p:cTn id="68" dur="400" fill="hold"/>
                                        <p:tgtEl>
                                          <p:spTgt spid="43"/>
                                        </p:tgtEl>
                                        <p:attrNameLst>
                                          <p:attrName>ppt_x</p:attrName>
                                        </p:attrNameLst>
                                      </p:cBhvr>
                                      <p:tavLst>
                                        <p:tav tm="0">
                                          <p:val>
                                            <p:strVal val="#ppt_x"/>
                                          </p:val>
                                        </p:tav>
                                        <p:tav tm="100000">
                                          <p:val>
                                            <p:strVal val="#ppt_x"/>
                                          </p:val>
                                        </p:tav>
                                      </p:tavLst>
                                    </p:anim>
                                    <p:anim calcmode="lin" valueType="num">
                                      <p:cBhvr>
                                        <p:cTn id="69" dur="400" fill="hold"/>
                                        <p:tgtEl>
                                          <p:spTgt spid="43"/>
                                        </p:tgtEl>
                                        <p:attrNameLst>
                                          <p:attrName>ppt_y</p:attrName>
                                        </p:attrNameLst>
                                      </p:cBhvr>
                                      <p:tavLst>
                                        <p:tav tm="0">
                                          <p:val>
                                            <p:strVal val="#ppt_y+0.31"/>
                                          </p:val>
                                        </p:tav>
                                        <p:tav tm="100000">
                                          <p:val>
                                            <p:strVal val="#ppt_y+0.31"/>
                                          </p:val>
                                        </p:tav>
                                      </p:tavLst>
                                    </p:anim>
                                    <p:anim calcmode="lin" valueType="num">
                                      <p:cBhvr>
                                        <p:cTn id="70" dur="600" decel="50000" fill="hold">
                                          <p:stCondLst>
                                            <p:cond delay="400"/>
                                          </p:stCondLst>
                                        </p:cTn>
                                        <p:tgtEl>
                                          <p:spTgt spid="4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1" dur="600" decel="50000" fill="hold">
                                          <p:stCondLst>
                                            <p:cond delay="400"/>
                                          </p:stCondLst>
                                        </p:cTn>
                                        <p:tgtEl>
                                          <p:spTgt spid="4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43" presetClass="entr" presetSubtype="0" fill="hold" grpId="0" nodeType="clickEffect">
                                  <p:stCondLst>
                                    <p:cond delay="0"/>
                                  </p:stCondLst>
                                  <p:childTnLst>
                                    <p:set>
                                      <p:cBhvr>
                                        <p:cTn id="75" dur="1" fill="hold">
                                          <p:stCondLst>
                                            <p:cond delay="0"/>
                                          </p:stCondLst>
                                        </p:cTn>
                                        <p:tgtEl>
                                          <p:spTgt spid="5128"/>
                                        </p:tgtEl>
                                        <p:attrNameLst>
                                          <p:attrName>style.visibility</p:attrName>
                                        </p:attrNameLst>
                                      </p:cBhvr>
                                      <p:to>
                                        <p:strVal val="visible"/>
                                      </p:to>
                                    </p:set>
                                    <p:animEffect transition="in" filter="fade">
                                      <p:cBhvr>
                                        <p:cTn id="76" dur="100"/>
                                        <p:tgtEl>
                                          <p:spTgt spid="5128"/>
                                        </p:tgtEl>
                                      </p:cBhvr>
                                    </p:animEffect>
                                    <p:anim calcmode="lin" valueType="num">
                                      <p:cBhvr>
                                        <p:cTn id="77" dur="400" fill="hold"/>
                                        <p:tgtEl>
                                          <p:spTgt spid="5128"/>
                                        </p:tgtEl>
                                        <p:attrNameLst>
                                          <p:attrName>ppt_x</p:attrName>
                                        </p:attrNameLst>
                                      </p:cBhvr>
                                      <p:tavLst>
                                        <p:tav tm="0">
                                          <p:val>
                                            <p:strVal val="#ppt_x"/>
                                          </p:val>
                                        </p:tav>
                                        <p:tav tm="100000">
                                          <p:val>
                                            <p:strVal val="#ppt_x"/>
                                          </p:val>
                                        </p:tav>
                                      </p:tavLst>
                                    </p:anim>
                                    <p:anim calcmode="lin" valueType="num">
                                      <p:cBhvr>
                                        <p:cTn id="78" dur="400" fill="hold"/>
                                        <p:tgtEl>
                                          <p:spTgt spid="5128"/>
                                        </p:tgtEl>
                                        <p:attrNameLst>
                                          <p:attrName>ppt_y</p:attrName>
                                        </p:attrNameLst>
                                      </p:cBhvr>
                                      <p:tavLst>
                                        <p:tav tm="0">
                                          <p:val>
                                            <p:strVal val="#ppt_y+0.31"/>
                                          </p:val>
                                        </p:tav>
                                        <p:tav tm="100000">
                                          <p:val>
                                            <p:strVal val="#ppt_y+0.31"/>
                                          </p:val>
                                        </p:tav>
                                      </p:tavLst>
                                    </p:anim>
                                    <p:anim calcmode="lin" valueType="num">
                                      <p:cBhvr>
                                        <p:cTn id="79" dur="600" decel="50000" fill="hold">
                                          <p:stCondLst>
                                            <p:cond delay="400"/>
                                          </p:stCondLst>
                                        </p:cTn>
                                        <p:tgtEl>
                                          <p:spTgt spid="51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0" dur="600" decel="50000" fill="hold">
                                          <p:stCondLst>
                                            <p:cond delay="400"/>
                                          </p:stCondLst>
                                        </p:cTn>
                                        <p:tgtEl>
                                          <p:spTgt spid="51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1" presetID="43"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100"/>
                                        <p:tgtEl>
                                          <p:spTgt spid="48"/>
                                        </p:tgtEl>
                                      </p:cBhvr>
                                    </p:animEffect>
                                    <p:anim calcmode="lin" valueType="num">
                                      <p:cBhvr>
                                        <p:cTn id="84" dur="400" fill="hold"/>
                                        <p:tgtEl>
                                          <p:spTgt spid="48"/>
                                        </p:tgtEl>
                                        <p:attrNameLst>
                                          <p:attrName>ppt_x</p:attrName>
                                        </p:attrNameLst>
                                      </p:cBhvr>
                                      <p:tavLst>
                                        <p:tav tm="0">
                                          <p:val>
                                            <p:strVal val="#ppt_x"/>
                                          </p:val>
                                        </p:tav>
                                        <p:tav tm="100000">
                                          <p:val>
                                            <p:strVal val="#ppt_x"/>
                                          </p:val>
                                        </p:tav>
                                      </p:tavLst>
                                    </p:anim>
                                    <p:anim calcmode="lin" valueType="num">
                                      <p:cBhvr>
                                        <p:cTn id="85" dur="400" fill="hold"/>
                                        <p:tgtEl>
                                          <p:spTgt spid="48"/>
                                        </p:tgtEl>
                                        <p:attrNameLst>
                                          <p:attrName>ppt_y</p:attrName>
                                        </p:attrNameLst>
                                      </p:cBhvr>
                                      <p:tavLst>
                                        <p:tav tm="0">
                                          <p:val>
                                            <p:strVal val="#ppt_y+0.31"/>
                                          </p:val>
                                        </p:tav>
                                        <p:tav tm="100000">
                                          <p:val>
                                            <p:strVal val="#ppt_y+0.31"/>
                                          </p:val>
                                        </p:tav>
                                      </p:tavLst>
                                    </p:anim>
                                    <p:anim calcmode="lin" valueType="num">
                                      <p:cBhvr>
                                        <p:cTn id="86" dur="600" decel="50000" fill="hold">
                                          <p:stCondLst>
                                            <p:cond delay="400"/>
                                          </p:stCondLst>
                                        </p:cTn>
                                        <p:tgtEl>
                                          <p:spTgt spid="4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7" dur="600" decel="50000" fill="hold">
                                          <p:stCondLst>
                                            <p:cond delay="400"/>
                                          </p:stCondLst>
                                        </p:cTn>
                                        <p:tgtEl>
                                          <p:spTgt spid="4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8" presetID="43"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100"/>
                                        <p:tgtEl>
                                          <p:spTgt spid="44"/>
                                        </p:tgtEl>
                                      </p:cBhvr>
                                    </p:animEffect>
                                    <p:anim calcmode="lin" valueType="num">
                                      <p:cBhvr>
                                        <p:cTn id="91" dur="400" fill="hold"/>
                                        <p:tgtEl>
                                          <p:spTgt spid="44"/>
                                        </p:tgtEl>
                                        <p:attrNameLst>
                                          <p:attrName>ppt_x</p:attrName>
                                        </p:attrNameLst>
                                      </p:cBhvr>
                                      <p:tavLst>
                                        <p:tav tm="0">
                                          <p:val>
                                            <p:strVal val="#ppt_x"/>
                                          </p:val>
                                        </p:tav>
                                        <p:tav tm="100000">
                                          <p:val>
                                            <p:strVal val="#ppt_x"/>
                                          </p:val>
                                        </p:tav>
                                      </p:tavLst>
                                    </p:anim>
                                    <p:anim calcmode="lin" valueType="num">
                                      <p:cBhvr>
                                        <p:cTn id="92" dur="400" fill="hold"/>
                                        <p:tgtEl>
                                          <p:spTgt spid="44"/>
                                        </p:tgtEl>
                                        <p:attrNameLst>
                                          <p:attrName>ppt_y</p:attrName>
                                        </p:attrNameLst>
                                      </p:cBhvr>
                                      <p:tavLst>
                                        <p:tav tm="0">
                                          <p:val>
                                            <p:strVal val="#ppt_y+0.31"/>
                                          </p:val>
                                        </p:tav>
                                        <p:tav tm="100000">
                                          <p:val>
                                            <p:strVal val="#ppt_y+0.31"/>
                                          </p:val>
                                        </p:tav>
                                      </p:tavLst>
                                    </p:anim>
                                    <p:anim calcmode="lin" valueType="num">
                                      <p:cBhvr>
                                        <p:cTn id="93" dur="600" decel="50000" fill="hold">
                                          <p:stCondLst>
                                            <p:cond delay="400"/>
                                          </p:stCondLst>
                                        </p:cTn>
                                        <p:tgtEl>
                                          <p:spTgt spid="4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4" dur="600" decel="50000" fill="hold">
                                          <p:stCondLst>
                                            <p:cond delay="400"/>
                                          </p:stCondLst>
                                        </p:cTn>
                                        <p:tgtEl>
                                          <p:spTgt spid="4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P spid="5127" grpId="0" animBg="1"/>
      <p:bldP spid="5128" grpId="0" animBg="1"/>
      <p:bldP spid="5129" grpId="0" animBg="1"/>
      <p:bldP spid="5133" grpId="0"/>
      <p:bldP spid="42" grpId="0"/>
      <p:bldP spid="43" grpId="0"/>
      <p:bldP spid="44" grpId="0"/>
      <p:bldP spid="45" grpId="0" animBg="1"/>
      <p:bldP spid="46" grpId="0" animBg="1"/>
      <p:bldP spid="47" grpId="0" animBg="1"/>
      <p:bldP spid="4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39939" name="Group 4"/>
          <p:cNvGrpSpPr>
            <a:grpSpLocks/>
          </p:cNvGrpSpPr>
          <p:nvPr/>
        </p:nvGrpSpPr>
        <p:grpSpPr bwMode="auto">
          <a:xfrm>
            <a:off x="0" y="6734175"/>
            <a:ext cx="12192000" cy="138113"/>
            <a:chOff x="0" y="0"/>
            <a:chExt cx="12231884" cy="334101"/>
          </a:xfrm>
        </p:grpSpPr>
        <p:sp>
          <p:nvSpPr>
            <p:cNvPr id="3996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996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996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996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997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39940"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9941"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9942"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9943"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9944"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9945"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9946"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9947"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9948"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9949"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9950"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9951"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9952"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9953"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9954"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9955"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9956"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9957"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9958"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9959"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39960"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结构事物</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39961" name="矩形 1"/>
          <p:cNvSpPr>
            <a:spLocks noChangeArrowheads="1"/>
          </p:cNvSpPr>
          <p:nvPr/>
        </p:nvSpPr>
        <p:spPr bwMode="auto">
          <a:xfrm>
            <a:off x="6230938" y="804863"/>
            <a:ext cx="4778375" cy="454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2E3740"/>
                </a:solidFill>
                <a:sym typeface="宋体" panose="02010600030101010101" pitchFamily="2" charset="-122"/>
              </a:rPr>
              <a:t>结构事物（</a:t>
            </a:r>
            <a:r>
              <a:rPr lang="en-US" altLang="zh-CN" sz="2800">
                <a:solidFill>
                  <a:srgbClr val="2E3740"/>
                </a:solidFill>
                <a:sym typeface="宋体" panose="02010600030101010101" pitchFamily="2" charset="-122"/>
              </a:rPr>
              <a:t>structural thing</a:t>
            </a:r>
            <a:r>
              <a:rPr lang="zh-CN" altLang="en-US" sz="2800">
                <a:solidFill>
                  <a:srgbClr val="2E3740"/>
                </a:solidFill>
                <a:sym typeface="宋体" panose="02010600030101010101" pitchFamily="2" charset="-122"/>
              </a:rPr>
              <a:t>）是</a:t>
            </a:r>
            <a:r>
              <a:rPr lang="en-US" altLang="zh-CN" sz="2800">
                <a:solidFill>
                  <a:srgbClr val="2E3740"/>
                </a:solidFill>
                <a:sym typeface="宋体" panose="02010600030101010101" pitchFamily="2" charset="-122"/>
              </a:rPr>
              <a:t>UML</a:t>
            </a:r>
            <a:r>
              <a:rPr lang="zh-CN" altLang="en-US" sz="2800">
                <a:solidFill>
                  <a:srgbClr val="2E3740"/>
                </a:solidFill>
                <a:sym typeface="宋体" panose="02010600030101010101" pitchFamily="2" charset="-122"/>
              </a:rPr>
              <a:t>模型中的名词。它们通常是</a:t>
            </a:r>
            <a:r>
              <a:rPr lang="en-US" altLang="zh-CN" sz="2800">
                <a:solidFill>
                  <a:srgbClr val="2E3740"/>
                </a:solidFill>
                <a:sym typeface="宋体" panose="02010600030101010101" pitchFamily="2" charset="-122"/>
              </a:rPr>
              <a:t>UML</a:t>
            </a:r>
            <a:r>
              <a:rPr lang="zh-CN" altLang="en-US" sz="2800">
                <a:solidFill>
                  <a:srgbClr val="2E3740"/>
                </a:solidFill>
                <a:sym typeface="宋体" panose="02010600030101010101" pitchFamily="2" charset="-122"/>
              </a:rPr>
              <a:t>模型的静态部分，描述概念或物理元素。包括：</a:t>
            </a:r>
            <a:r>
              <a:rPr lang="zh-CN" altLang="en-US" sz="2800" b="1">
                <a:solidFill>
                  <a:srgbClr val="FF0000"/>
                </a:solidFill>
                <a:sym typeface="宋体" panose="02010600030101010101" pitchFamily="2" charset="-122"/>
              </a:rPr>
              <a:t>类、接口、协作、用况、构件、结点 </a:t>
            </a:r>
            <a:r>
              <a:rPr lang="zh-CN" altLang="en-US" sz="2800">
                <a:sym typeface="宋体" panose="02010600030101010101" pitchFamily="2" charset="-122"/>
              </a:rPr>
              <a:t>。结构事物的总称为类目（</a:t>
            </a:r>
            <a:r>
              <a:rPr lang="en-US" altLang="zh-CN" sz="2800">
                <a:sym typeface="宋体" panose="02010600030101010101" pitchFamily="2" charset="-122"/>
              </a:rPr>
              <a:t>classifier</a:t>
            </a:r>
            <a:r>
              <a:rPr lang="zh-CN" altLang="en-US" sz="2800">
                <a:sym typeface="宋体" panose="02010600030101010101" pitchFamily="2" charset="-122"/>
              </a:rPr>
              <a:t>）。</a:t>
            </a:r>
          </a:p>
        </p:txBody>
      </p:sp>
      <p:sp>
        <p:nvSpPr>
          <p:cNvPr id="39962"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的事物</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92AA1DD3-7E8B-4463-BD4D-B2E68AD6556E}" type="datetime1">
              <a:rPr lang="zh-CN" altLang="en-US"/>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F7EE2901-D8FE-4128-9B3B-BB13B30B2FF6}" type="slidenum">
              <a:rPr lang="zh-CN" altLang="en-US" smtClean="0"/>
              <a:pPr>
                <a:defRPr/>
              </a:pPr>
              <a:t>24</a:t>
            </a:fld>
            <a:endParaRPr lang="zh-CN" altLang="en-US" sz="1800">
              <a:solidFill>
                <a:schemeClr val="tx1"/>
              </a:solidFill>
            </a:endParaRPr>
          </a:p>
        </p:txBody>
      </p:sp>
      <p:pic>
        <p:nvPicPr>
          <p:cNvPr id="39965" name="图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40963" name="Group 4"/>
          <p:cNvGrpSpPr>
            <a:grpSpLocks/>
          </p:cNvGrpSpPr>
          <p:nvPr/>
        </p:nvGrpSpPr>
        <p:grpSpPr bwMode="auto">
          <a:xfrm>
            <a:off x="0" y="6734175"/>
            <a:ext cx="12192000" cy="138113"/>
            <a:chOff x="0" y="0"/>
            <a:chExt cx="12231884" cy="334101"/>
          </a:xfrm>
        </p:grpSpPr>
        <p:sp>
          <p:nvSpPr>
            <p:cNvPr id="4097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097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097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097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097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pic>
        <p:nvPicPr>
          <p:cNvPr id="16" name="Picture 2" descr="C:\Users\s\AppData\Local\Temp\WeChat Files\141982663409523545.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7159625" y="1379538"/>
            <a:ext cx="3452813" cy="357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8"/>
          <p:cNvSpPr>
            <a:spLocks noChangeArrowheads="1"/>
          </p:cNvSpPr>
          <p:nvPr/>
        </p:nvSpPr>
        <p:spPr bwMode="auto">
          <a:xfrm>
            <a:off x="1089025" y="1579563"/>
            <a:ext cx="5907088"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类</a:t>
            </a:r>
            <a:r>
              <a:rPr lang="zh-CN" altLang="en-US" sz="4000" b="1">
                <a:solidFill>
                  <a:srgbClr val="2E3740"/>
                </a:solidFill>
                <a:sym typeface="宋体" panose="02010600030101010101" pitchFamily="2" charset="-122"/>
              </a:rPr>
              <a:t>（</a:t>
            </a:r>
            <a:r>
              <a:rPr lang="en-US" altLang="zh-CN" sz="4000" b="1">
                <a:solidFill>
                  <a:srgbClr val="2E3740"/>
                </a:solidFill>
                <a:sym typeface="宋体" panose="02010600030101010101" pitchFamily="2" charset="-122"/>
              </a:rPr>
              <a:t>class</a:t>
            </a:r>
            <a:r>
              <a:rPr lang="zh-CN" altLang="en-US" sz="4000" b="1">
                <a:solidFill>
                  <a:srgbClr val="2E3740"/>
                </a:solidFill>
                <a:sym typeface="宋体" panose="02010600030101010101" pitchFamily="2" charset="-122"/>
              </a:rPr>
              <a:t>）</a:t>
            </a:r>
            <a:endParaRPr lang="en-US" altLang="zh-CN" sz="4000" b="1">
              <a:solidFill>
                <a:srgbClr val="2E3740"/>
              </a:solidFill>
              <a:sym typeface="Calibri" panose="020F0502020204030204" pitchFamily="34" charset="0"/>
            </a:endParaRPr>
          </a:p>
          <a:p>
            <a:pPr eaLnBrk="1" hangingPunct="1">
              <a:lnSpc>
                <a:spcPct val="150000"/>
              </a:lnSpc>
              <a:spcBef>
                <a:spcPct val="0"/>
              </a:spcBef>
              <a:buFontTx/>
              <a:buNone/>
            </a:pPr>
            <a:r>
              <a:rPr lang="zh-CN" altLang="en-US">
                <a:solidFill>
                  <a:srgbClr val="2E3740"/>
                </a:solidFill>
                <a:sym typeface="宋体" panose="02010600030101010101" pitchFamily="2" charset="-122"/>
              </a:rPr>
              <a:t>类是对一组具有相同属性、相同操作、相同关系和相同语义的对象的描述。类实现一个或多个接口。</a:t>
            </a:r>
          </a:p>
        </p:txBody>
      </p:sp>
      <p:sp>
        <p:nvSpPr>
          <p:cNvPr id="40966"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868AE322-5C8C-4521-8670-FFA62599FA81}" type="datetime1">
              <a:rPr lang="zh-CN" altLang="en-US"/>
              <a:pPr>
                <a:defRPr/>
              </a:pPr>
              <a:t>2018/10/14</a:t>
            </a:fld>
            <a:endParaRPr lang="zh-CN" altLang="zh-CN"/>
          </a:p>
        </p:txBody>
      </p:sp>
      <p:sp>
        <p:nvSpPr>
          <p:cNvPr id="3" name="灯片编号占位符 2"/>
          <p:cNvSpPr>
            <a:spLocks noGrp="1"/>
          </p:cNvSpPr>
          <p:nvPr>
            <p:ph type="sldNum" sz="quarter" idx="12"/>
          </p:nvPr>
        </p:nvSpPr>
        <p:spPr/>
        <p:txBody>
          <a:bodyPr/>
          <a:lstStyle/>
          <a:p>
            <a:pPr>
              <a:defRPr/>
            </a:pPr>
            <a:fld id="{057E06D6-E068-44FE-B2BE-360A83691688}" type="slidenum">
              <a:rPr lang="zh-CN" altLang="en-US" smtClean="0"/>
              <a:pPr>
                <a:defRPr/>
              </a:pPr>
              <a:t>25</a:t>
            </a:fld>
            <a:endParaRPr lang="zh-CN" altLang="en-US" sz="1800">
              <a:solidFill>
                <a:schemeClr val="tx1"/>
              </a:solidFill>
            </a:endParaRPr>
          </a:p>
        </p:txBody>
      </p:sp>
      <p:pic>
        <p:nvPicPr>
          <p:cNvPr id="40969"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43011" name="Group 4"/>
          <p:cNvGrpSpPr>
            <a:grpSpLocks/>
          </p:cNvGrpSpPr>
          <p:nvPr/>
        </p:nvGrpSpPr>
        <p:grpSpPr bwMode="auto">
          <a:xfrm>
            <a:off x="0" y="6734175"/>
            <a:ext cx="12192000" cy="138113"/>
            <a:chOff x="0" y="0"/>
            <a:chExt cx="12231884" cy="334101"/>
          </a:xfrm>
        </p:grpSpPr>
        <p:sp>
          <p:nvSpPr>
            <p:cNvPr id="4301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301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302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302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302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pic>
        <p:nvPicPr>
          <p:cNvPr id="9" name="Picture 3" descr="C:\Users\s\AppData\Local\Temp\WeChat Files\79140690080496457.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334963" y="1793875"/>
            <a:ext cx="3797300"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a:spLocks noChangeArrowheads="1"/>
          </p:cNvSpPr>
          <p:nvPr/>
        </p:nvSpPr>
        <p:spPr bwMode="auto">
          <a:xfrm>
            <a:off x="4294188" y="911225"/>
            <a:ext cx="7335837"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接口</a:t>
            </a:r>
            <a:r>
              <a:rPr lang="zh-CN" altLang="en-US" sz="4000" b="1">
                <a:solidFill>
                  <a:srgbClr val="2E3740"/>
                </a:solidFill>
                <a:sym typeface="宋体" panose="02010600030101010101" pitchFamily="2" charset="-122"/>
              </a:rPr>
              <a:t>（</a:t>
            </a:r>
            <a:r>
              <a:rPr lang="en-US" altLang="zh-CN" sz="4000" b="1">
                <a:solidFill>
                  <a:srgbClr val="2E3740"/>
                </a:solidFill>
                <a:sym typeface="宋体" panose="02010600030101010101" pitchFamily="2" charset="-122"/>
              </a:rPr>
              <a:t>interface</a:t>
            </a:r>
            <a:r>
              <a:rPr lang="zh-CN" altLang="en-US" sz="4000" b="1">
                <a:solidFill>
                  <a:srgbClr val="2E3740"/>
                </a:solidFill>
                <a:sym typeface="宋体" panose="02010600030101010101" pitchFamily="2" charset="-122"/>
              </a:rPr>
              <a:t>）</a:t>
            </a:r>
            <a:endParaRPr lang="en-US" altLang="zh-CN" sz="4000" b="1">
              <a:solidFill>
                <a:srgbClr val="2E3740"/>
              </a:solidFill>
              <a:sym typeface="Calibri" panose="020F0502020204030204" pitchFamily="34" charset="0"/>
            </a:endParaRPr>
          </a:p>
          <a:p>
            <a:pPr eaLnBrk="1" hangingPunct="1">
              <a:lnSpc>
                <a:spcPct val="150000"/>
              </a:lnSpc>
              <a:spcBef>
                <a:spcPct val="0"/>
              </a:spcBef>
              <a:buFontTx/>
              <a:buNone/>
            </a:pPr>
            <a:r>
              <a:rPr lang="zh-CN" altLang="en-US">
                <a:solidFill>
                  <a:srgbClr val="2E3740"/>
                </a:solidFill>
                <a:sym typeface="宋体" panose="02010600030101010101" pitchFamily="2" charset="-122"/>
              </a:rPr>
              <a:t>接口是一组操作的集合，其中的每个操作描述了类或构件的一个服务。因此，接口描述了元素的外部可见行为。一个接口可以描述一个类或构件的全部行为或部分行为。接口定义了一组操作规约（既操作的特征标记），而不是操作的实现</a:t>
            </a:r>
          </a:p>
        </p:txBody>
      </p:sp>
      <p:sp>
        <p:nvSpPr>
          <p:cNvPr id="43014"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6C8B0AE7-BD41-40C8-99A7-C482E15E06FA}" type="datetime1">
              <a:rPr lang="zh-CN" altLang="en-US"/>
              <a:pPr>
                <a:defRPr/>
              </a:pPr>
              <a:t>2018/10/14</a:t>
            </a:fld>
            <a:endParaRPr lang="zh-CN" altLang="zh-CN"/>
          </a:p>
        </p:txBody>
      </p:sp>
      <p:sp>
        <p:nvSpPr>
          <p:cNvPr id="3" name="灯片编号占位符 2"/>
          <p:cNvSpPr>
            <a:spLocks noGrp="1"/>
          </p:cNvSpPr>
          <p:nvPr>
            <p:ph type="sldNum" sz="quarter" idx="12"/>
          </p:nvPr>
        </p:nvSpPr>
        <p:spPr/>
        <p:txBody>
          <a:bodyPr/>
          <a:lstStyle/>
          <a:p>
            <a:pPr>
              <a:defRPr/>
            </a:pPr>
            <a:fld id="{C7C1C574-823A-4926-B24C-10D3A4333249}" type="slidenum">
              <a:rPr lang="zh-CN" altLang="en-US" smtClean="0"/>
              <a:pPr>
                <a:defRPr/>
              </a:pPr>
              <a:t>26</a:t>
            </a:fld>
            <a:endParaRPr lang="zh-CN" altLang="en-US" sz="1800">
              <a:solidFill>
                <a:schemeClr val="tx1"/>
              </a:solidFill>
            </a:endParaRPr>
          </a:p>
        </p:txBody>
      </p:sp>
      <p:pic>
        <p:nvPicPr>
          <p:cNvPr id="43017"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45059" name="Group 4"/>
          <p:cNvGrpSpPr>
            <a:grpSpLocks/>
          </p:cNvGrpSpPr>
          <p:nvPr/>
        </p:nvGrpSpPr>
        <p:grpSpPr bwMode="auto">
          <a:xfrm>
            <a:off x="0" y="6734175"/>
            <a:ext cx="12192000" cy="138113"/>
            <a:chOff x="0" y="0"/>
            <a:chExt cx="12231884" cy="334101"/>
          </a:xfrm>
        </p:grpSpPr>
        <p:sp>
          <p:nvSpPr>
            <p:cNvPr id="4506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506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506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506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507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pic>
        <p:nvPicPr>
          <p:cNvPr id="9" name="Picture 4" descr="C:\Users\s\AppData\Local\Temp\WeChat Files\265024333009062460.jpg"/>
          <p:cNvPicPr>
            <a:picLocks noChangeAspect="1" noChangeArrowheads="1"/>
          </p:cNvPicPr>
          <p:nvPr/>
        </p:nvPicPr>
        <p:blipFill>
          <a:blip r:embed="rId4">
            <a:lum bright="20000" contrast="20000"/>
            <a:extLst>
              <a:ext uri="{28A0092B-C50C-407E-A947-70E740481C1C}">
                <a14:useLocalDpi xmlns:a14="http://schemas.microsoft.com/office/drawing/2010/main" val="0"/>
              </a:ext>
            </a:extLst>
          </a:blip>
          <a:srcRect/>
          <a:stretch>
            <a:fillRect/>
          </a:stretch>
        </p:blipFill>
        <p:spPr bwMode="auto">
          <a:xfrm>
            <a:off x="7785100" y="1946275"/>
            <a:ext cx="3771900"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0"/>
          <p:cNvSpPr>
            <a:spLocks noChangeArrowheads="1"/>
          </p:cNvSpPr>
          <p:nvPr/>
        </p:nvSpPr>
        <p:spPr bwMode="auto">
          <a:xfrm>
            <a:off x="561975" y="1320800"/>
            <a:ext cx="6958013"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协作</a:t>
            </a:r>
            <a:r>
              <a:rPr lang="zh-CN" altLang="en-US" sz="4000" b="1">
                <a:solidFill>
                  <a:srgbClr val="2E3740"/>
                </a:solidFill>
                <a:sym typeface="宋体" panose="02010600030101010101" pitchFamily="2" charset="-122"/>
              </a:rPr>
              <a:t>（</a:t>
            </a:r>
            <a:r>
              <a:rPr lang="en-US" altLang="zh-CN" sz="4000" b="1">
                <a:solidFill>
                  <a:srgbClr val="2E3740"/>
                </a:solidFill>
                <a:sym typeface="宋体" panose="02010600030101010101" pitchFamily="2" charset="-122"/>
              </a:rPr>
              <a:t>collaboration</a:t>
            </a:r>
            <a:r>
              <a:rPr lang="zh-CN" altLang="en-US" sz="4000" b="1">
                <a:solidFill>
                  <a:srgbClr val="2E3740"/>
                </a:solidFill>
                <a:sym typeface="宋体" panose="02010600030101010101" pitchFamily="2" charset="-122"/>
              </a:rPr>
              <a:t>）</a:t>
            </a:r>
            <a:endParaRPr lang="en-US" altLang="zh-CN" sz="4000" b="1">
              <a:solidFill>
                <a:srgbClr val="2E3740"/>
              </a:solidFill>
              <a:sym typeface="Calibri" panose="020F0502020204030204" pitchFamily="34" charset="0"/>
            </a:endParaRPr>
          </a:p>
          <a:p>
            <a:pPr eaLnBrk="1" hangingPunct="1">
              <a:lnSpc>
                <a:spcPct val="150000"/>
              </a:lnSpc>
              <a:spcBef>
                <a:spcPct val="0"/>
              </a:spcBef>
              <a:buFontTx/>
              <a:buNone/>
            </a:pPr>
            <a:r>
              <a:rPr lang="zh-CN" altLang="en-US">
                <a:solidFill>
                  <a:srgbClr val="2E3740"/>
                </a:solidFill>
                <a:sym typeface="Calibri" panose="020F0502020204030204" pitchFamily="34" charset="0"/>
              </a:rPr>
              <a:t>协作定义了一个交互，它是由一组共同工作以提供某种协作行为的角色和其他元素构成的一个群体，这些协作行为大于所有元素的各自行为的总和。协作具有结构、行为和维度。一个给定的类或对象可以参与几个协作。这些协作因而表现了系统构成模式的实现。</a:t>
            </a:r>
            <a:endParaRPr lang="zh-CN" altLang="en-US" sz="1100">
              <a:solidFill>
                <a:srgbClr val="2E3740"/>
              </a:solidFill>
              <a:sym typeface="宋体" panose="02010600030101010101" pitchFamily="2" charset="-122"/>
            </a:endParaRPr>
          </a:p>
        </p:txBody>
      </p:sp>
      <p:sp>
        <p:nvSpPr>
          <p:cNvPr id="45062"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D6A6FBF4-277A-44DD-8A15-BC2E1D1EF5CB}" type="datetime1">
              <a:rPr lang="zh-CN" altLang="en-US"/>
              <a:pPr>
                <a:defRPr/>
              </a:pPr>
              <a:t>2018/10/14</a:t>
            </a:fld>
            <a:endParaRPr lang="zh-CN" altLang="zh-CN"/>
          </a:p>
        </p:txBody>
      </p:sp>
      <p:sp>
        <p:nvSpPr>
          <p:cNvPr id="3" name="灯片编号占位符 2"/>
          <p:cNvSpPr>
            <a:spLocks noGrp="1"/>
          </p:cNvSpPr>
          <p:nvPr>
            <p:ph type="sldNum" sz="quarter" idx="12"/>
          </p:nvPr>
        </p:nvSpPr>
        <p:spPr/>
        <p:txBody>
          <a:bodyPr/>
          <a:lstStyle/>
          <a:p>
            <a:pPr>
              <a:defRPr/>
            </a:pPr>
            <a:fld id="{F005D78B-CBF5-4788-A912-920CE427EFB1}" type="slidenum">
              <a:rPr lang="zh-CN" altLang="en-US" smtClean="0"/>
              <a:pPr>
                <a:defRPr/>
              </a:pPr>
              <a:t>27</a:t>
            </a:fld>
            <a:endParaRPr lang="zh-CN" altLang="en-US" sz="1800">
              <a:solidFill>
                <a:schemeClr val="tx1"/>
              </a:solidFill>
            </a:endParaRPr>
          </a:p>
        </p:txBody>
      </p:sp>
      <p:pic>
        <p:nvPicPr>
          <p:cNvPr id="45065"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47107" name="Group 4"/>
          <p:cNvGrpSpPr>
            <a:grpSpLocks/>
          </p:cNvGrpSpPr>
          <p:nvPr/>
        </p:nvGrpSpPr>
        <p:grpSpPr bwMode="auto">
          <a:xfrm>
            <a:off x="0" y="6734175"/>
            <a:ext cx="12192000" cy="138113"/>
            <a:chOff x="0" y="0"/>
            <a:chExt cx="12231884" cy="334101"/>
          </a:xfrm>
        </p:grpSpPr>
        <p:sp>
          <p:nvSpPr>
            <p:cNvPr id="4711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711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711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711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711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pic>
        <p:nvPicPr>
          <p:cNvPr id="9" name="Picture 5" descr="C:\Users\s\AppData\Local\Temp\WeChat Files\205530255527738000.jpg"/>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a:stretch>
            <a:fillRect/>
          </a:stretch>
        </p:blipFill>
        <p:spPr bwMode="auto">
          <a:xfrm>
            <a:off x="542925" y="1816100"/>
            <a:ext cx="4179888"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1"/>
          <p:cNvSpPr>
            <a:spLocks noChangeArrowheads="1"/>
          </p:cNvSpPr>
          <p:nvPr/>
        </p:nvSpPr>
        <p:spPr bwMode="auto">
          <a:xfrm>
            <a:off x="4722813" y="1079500"/>
            <a:ext cx="6892925" cy="360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用况 （</a:t>
            </a:r>
            <a:r>
              <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rPr>
              <a:t>use case</a:t>
            </a: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40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spcBef>
                <a:spcPct val="0"/>
              </a:spcBef>
              <a:buFontTx/>
              <a:buNone/>
            </a:pPr>
            <a:r>
              <a:rPr lang="zh-CN" altLang="en-US">
                <a:solidFill>
                  <a:srgbClr val="2E3740"/>
                </a:solidFill>
                <a:sym typeface="宋体" panose="02010600030101010101" pitchFamily="2" charset="-122"/>
              </a:rPr>
              <a:t>用况是对一组动作序列的描述，系统执行这些动作将产生对特定的参与者有价值而且可观察的结果。用况用于构造模型中的行为事务。用况是通过协作实现的。</a:t>
            </a:r>
          </a:p>
        </p:txBody>
      </p:sp>
      <p:sp>
        <p:nvSpPr>
          <p:cNvPr id="47110"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909BCA92-850E-41B9-92A3-0A6FD60489F1}" type="datetime1">
              <a:rPr lang="zh-CN" altLang="en-US"/>
              <a:pPr>
                <a:defRPr/>
              </a:pPr>
              <a:t>2018/10/14</a:t>
            </a:fld>
            <a:endParaRPr lang="zh-CN" altLang="zh-CN"/>
          </a:p>
        </p:txBody>
      </p:sp>
      <p:sp>
        <p:nvSpPr>
          <p:cNvPr id="3" name="灯片编号占位符 2"/>
          <p:cNvSpPr>
            <a:spLocks noGrp="1"/>
          </p:cNvSpPr>
          <p:nvPr>
            <p:ph type="sldNum" sz="quarter" idx="12"/>
          </p:nvPr>
        </p:nvSpPr>
        <p:spPr/>
        <p:txBody>
          <a:bodyPr/>
          <a:lstStyle/>
          <a:p>
            <a:pPr>
              <a:defRPr/>
            </a:pPr>
            <a:fld id="{F5D027E2-456C-4A36-B39B-82C106D0A625}" type="slidenum">
              <a:rPr lang="zh-CN" altLang="en-US" smtClean="0"/>
              <a:pPr>
                <a:defRPr/>
              </a:pPr>
              <a:t>28</a:t>
            </a:fld>
            <a:endParaRPr lang="zh-CN" altLang="en-US" sz="1800">
              <a:solidFill>
                <a:schemeClr val="tx1"/>
              </a:solidFill>
            </a:endParaRPr>
          </a:p>
        </p:txBody>
      </p:sp>
      <p:pic>
        <p:nvPicPr>
          <p:cNvPr id="47113"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49155" name="Group 4"/>
          <p:cNvGrpSpPr>
            <a:grpSpLocks/>
          </p:cNvGrpSpPr>
          <p:nvPr/>
        </p:nvGrpSpPr>
        <p:grpSpPr bwMode="auto">
          <a:xfrm>
            <a:off x="0" y="6734175"/>
            <a:ext cx="12192000" cy="138113"/>
            <a:chOff x="0" y="0"/>
            <a:chExt cx="12231884" cy="334101"/>
          </a:xfrm>
        </p:grpSpPr>
        <p:sp>
          <p:nvSpPr>
            <p:cNvPr id="4916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916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916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916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916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0" name="矩形 10"/>
          <p:cNvSpPr>
            <a:spLocks noChangeArrowheads="1"/>
          </p:cNvSpPr>
          <p:nvPr/>
        </p:nvSpPr>
        <p:spPr bwMode="auto">
          <a:xfrm>
            <a:off x="561975" y="1320800"/>
            <a:ext cx="6958013"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主动类</a:t>
            </a:r>
            <a:r>
              <a:rPr lang="zh-CN" altLang="en-US" sz="4000" b="1">
                <a:solidFill>
                  <a:srgbClr val="2E3740"/>
                </a:solidFill>
                <a:sym typeface="宋体" panose="02010600030101010101" pitchFamily="2" charset="-122"/>
              </a:rPr>
              <a:t>（</a:t>
            </a:r>
            <a:r>
              <a:rPr lang="en-US" altLang="zh-CN" sz="4000" b="1">
                <a:solidFill>
                  <a:srgbClr val="2E3740"/>
                </a:solidFill>
                <a:sym typeface="宋体" panose="02010600030101010101" pitchFamily="2" charset="-122"/>
              </a:rPr>
              <a:t>collaboration</a:t>
            </a:r>
            <a:r>
              <a:rPr lang="zh-CN" altLang="en-US" sz="4000" b="1">
                <a:solidFill>
                  <a:srgbClr val="2E3740"/>
                </a:solidFill>
                <a:sym typeface="宋体" panose="02010600030101010101" pitchFamily="2" charset="-122"/>
              </a:rPr>
              <a:t>）</a:t>
            </a:r>
          </a:p>
          <a:p>
            <a:pPr eaLnBrk="1" hangingPunct="1">
              <a:lnSpc>
                <a:spcPct val="150000"/>
              </a:lnSpc>
              <a:spcBef>
                <a:spcPct val="0"/>
              </a:spcBef>
              <a:buFontTx/>
              <a:buNone/>
            </a:pPr>
            <a:r>
              <a:rPr lang="zh-CN" altLang="en-US">
                <a:solidFill>
                  <a:srgbClr val="2E3740"/>
                </a:solidFill>
                <a:sym typeface="Calibri" panose="020F0502020204030204" pitchFamily="34" charset="0"/>
              </a:rPr>
              <a:t>主动类是这样的类，其对象至少拥有一个进程或线程，因此它能够启动控制活动。主动类的对象所表现的元素的行为与其他元素的行为并发，除了这一点之外，它和类是一样的。</a:t>
            </a:r>
            <a:endParaRPr lang="zh-CN" altLang="en-US" sz="1100">
              <a:solidFill>
                <a:srgbClr val="2E3740"/>
              </a:solidFill>
              <a:sym typeface="宋体" panose="02010600030101010101" pitchFamily="2" charset="-122"/>
            </a:endParaRPr>
          </a:p>
        </p:txBody>
      </p:sp>
      <p:sp>
        <p:nvSpPr>
          <p:cNvPr id="49157"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pic>
        <p:nvPicPr>
          <p:cNvPr id="49158"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26375" y="1866900"/>
            <a:ext cx="3841750"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quarter" idx="10"/>
          </p:nvPr>
        </p:nvSpPr>
        <p:spPr/>
        <p:txBody>
          <a:bodyPr/>
          <a:lstStyle/>
          <a:p>
            <a:pPr>
              <a:defRPr/>
            </a:pPr>
            <a:fld id="{276D16B7-11A7-4C2D-96ED-355D8BFBDA01}" type="datetime1">
              <a:rPr lang="zh-CN" altLang="en-US"/>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174DB33A-B6F0-4C5E-8499-03274BD0B241}" type="slidenum">
              <a:rPr lang="zh-CN" altLang="en-US" smtClean="0"/>
              <a:pPr>
                <a:defRPr/>
              </a:pPr>
              <a:t>29</a:t>
            </a:fld>
            <a:endParaRPr lang="zh-CN" altLang="en-US" sz="1800">
              <a:solidFill>
                <a:schemeClr val="tx1"/>
              </a:solidFill>
            </a:endParaRPr>
          </a:p>
        </p:txBody>
      </p:sp>
      <p:pic>
        <p:nvPicPr>
          <p:cNvPr id="49161"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195" name="文本框 7"/>
          <p:cNvSpPr>
            <a:spLocks noChangeArrowheads="1"/>
          </p:cNvSpPr>
          <p:nvPr/>
        </p:nvSpPr>
        <p:spPr bwMode="auto">
          <a:xfrm rot="-910717">
            <a:off x="649288" y="190500"/>
            <a:ext cx="14049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zh-CN" sz="1600" b="1">
                <a:solidFill>
                  <a:schemeClr val="bg1"/>
                </a:solidFill>
                <a:sym typeface="Calibri" panose="020F0502020204030204" pitchFamily="34" charset="0"/>
              </a:rPr>
              <a:t> </a:t>
            </a: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lnSpc>
                <a:spcPct val="100000"/>
              </a:lnSpc>
              <a:spcBef>
                <a:spcPct val="0"/>
              </a:spcBef>
              <a:buFontTx/>
              <a:buNone/>
            </a:pPr>
            <a:r>
              <a:rPr lang="zh-CN" altLang="en-US" b="1">
                <a:solidFill>
                  <a:schemeClr val="bg1"/>
                </a:solidFill>
                <a:sym typeface="宋体" panose="02010600030101010101" pitchFamily="2" charset="-122"/>
              </a:rPr>
              <a:t>目录</a:t>
            </a:r>
            <a:endParaRPr lang="zh-CN" altLang="zh-CN" b="1">
              <a:solidFill>
                <a:schemeClr val="bg1"/>
              </a:solidFill>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1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1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1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1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1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8197" name="文本框 16"/>
          <p:cNvSpPr>
            <a:spLocks noChangeArrowheads="1"/>
          </p:cNvSpPr>
          <p:nvPr/>
        </p:nvSpPr>
        <p:spPr bwMode="auto">
          <a:xfrm>
            <a:off x="3003550" y="1352550"/>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4000" b="1" i="1">
                <a:solidFill>
                  <a:srgbClr val="ED4989"/>
                </a:solidFill>
                <a:sym typeface="Calibri" panose="020F0502020204030204" pitchFamily="34" charset="0"/>
              </a:rPr>
              <a:t>05.</a:t>
            </a:r>
            <a:endParaRPr lang="zh-CN" altLang="en-US" sz="4000" b="1" i="1">
              <a:solidFill>
                <a:srgbClr val="ED4989"/>
              </a:solidFill>
              <a:sym typeface="Calibri" panose="020F0502020204030204" pitchFamily="34" charset="0"/>
            </a:endParaRPr>
          </a:p>
        </p:txBody>
      </p:sp>
      <p:sp>
        <p:nvSpPr>
          <p:cNvPr id="8198" name="矩形 20"/>
          <p:cNvSpPr>
            <a:spLocks noChangeArrowheads="1"/>
          </p:cNvSpPr>
          <p:nvPr/>
        </p:nvSpPr>
        <p:spPr bwMode="auto">
          <a:xfrm rot="-361439">
            <a:off x="3919538" y="1216025"/>
            <a:ext cx="4383087"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3" action="ppaction://hlinksldjump"/>
              </a:rPr>
              <a:t>UML</a:t>
            </a:r>
            <a:r>
              <a:rPr lang="zh-CN" altLang="en-US"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3" action="ppaction://hlinksldjump"/>
              </a:rPr>
              <a:t>的图</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8199" name="直角三角形 23"/>
          <p:cNvSpPr>
            <a:spLocks noChangeArrowheads="1"/>
          </p:cNvSpPr>
          <p:nvPr/>
        </p:nvSpPr>
        <p:spPr bwMode="auto">
          <a:xfrm rot="-370201" flipH="1" flipV="1">
            <a:off x="7913688" y="1443038"/>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4" name="矩形 23"/>
          <p:cNvSpPr/>
          <p:nvPr/>
        </p:nvSpPr>
        <p:spPr>
          <a:xfrm rot="21244153">
            <a:off x="4368800" y="2944813"/>
            <a:ext cx="2828925" cy="398462"/>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4" action="ppaction://hlinksldjump"/>
              </a:rPr>
              <a:t>05.3 </a:t>
            </a:r>
            <a:r>
              <a:rPr lang="zh-CN" altLang="en-US" sz="2800" dirty="0">
                <a:solidFill>
                  <a:schemeClr val="bg1"/>
                </a:solidFill>
                <a:hlinkClick r:id="rId4" action="ppaction://hlinksldjump"/>
              </a:rPr>
              <a:t>构件图</a:t>
            </a:r>
            <a:endParaRPr lang="zh-CN" altLang="en-US" sz="2800" dirty="0">
              <a:solidFill>
                <a:schemeClr val="bg1"/>
              </a:solidFill>
            </a:endParaRPr>
          </a:p>
        </p:txBody>
      </p:sp>
      <p:sp>
        <p:nvSpPr>
          <p:cNvPr id="28" name="矩形 27"/>
          <p:cNvSpPr/>
          <p:nvPr/>
        </p:nvSpPr>
        <p:spPr>
          <a:xfrm rot="21244153">
            <a:off x="5356225" y="2297113"/>
            <a:ext cx="2828925" cy="39687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5" action="ppaction://hlinksldjump"/>
              </a:rPr>
              <a:t>05.2 </a:t>
            </a:r>
            <a:r>
              <a:rPr lang="zh-CN" altLang="en-US" sz="2800" dirty="0">
                <a:hlinkClick r:id="rId5" action="ppaction://hlinksldjump"/>
              </a:rPr>
              <a:t>对象图</a:t>
            </a:r>
            <a:endParaRPr lang="zh-CN" altLang="en-US" sz="2800" dirty="0"/>
          </a:p>
        </p:txBody>
      </p:sp>
      <p:sp>
        <p:nvSpPr>
          <p:cNvPr id="29" name="矩形 28"/>
          <p:cNvSpPr/>
          <p:nvPr/>
        </p:nvSpPr>
        <p:spPr>
          <a:xfrm rot="21244153">
            <a:off x="4198938" y="1876425"/>
            <a:ext cx="2828925" cy="396875"/>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6" action="ppaction://hlinksldjump"/>
              </a:rPr>
              <a:t>05.1 </a:t>
            </a:r>
            <a:r>
              <a:rPr lang="zh-CN" altLang="en-US" sz="2800" dirty="0">
                <a:solidFill>
                  <a:schemeClr val="bg1"/>
                </a:solidFill>
                <a:hlinkClick r:id="rId6" action="ppaction://hlinksldjump"/>
              </a:rPr>
              <a:t>类图</a:t>
            </a:r>
            <a:endParaRPr lang="zh-CN" altLang="en-US" sz="2800" dirty="0">
              <a:solidFill>
                <a:schemeClr val="bg1"/>
              </a:solidFill>
            </a:endParaRPr>
          </a:p>
        </p:txBody>
      </p:sp>
      <p:sp>
        <p:nvSpPr>
          <p:cNvPr id="30" name="矩形 29"/>
          <p:cNvSpPr/>
          <p:nvPr/>
        </p:nvSpPr>
        <p:spPr>
          <a:xfrm rot="21244153">
            <a:off x="5472113" y="3365500"/>
            <a:ext cx="2828925" cy="39846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7" action="ppaction://hlinksldjump"/>
              </a:rPr>
              <a:t>05.4 </a:t>
            </a:r>
            <a:r>
              <a:rPr lang="zh-CN" altLang="en-US" sz="2800" dirty="0">
                <a:hlinkClick r:id="rId7" action="ppaction://hlinksldjump"/>
              </a:rPr>
              <a:t>组合结构图</a:t>
            </a:r>
            <a:endParaRPr lang="zh-CN" altLang="en-US" sz="2800" dirty="0"/>
          </a:p>
        </p:txBody>
      </p:sp>
      <p:sp>
        <p:nvSpPr>
          <p:cNvPr id="34" name="矩形 33"/>
          <p:cNvSpPr/>
          <p:nvPr/>
        </p:nvSpPr>
        <p:spPr>
          <a:xfrm rot="21244153">
            <a:off x="4483100" y="5081588"/>
            <a:ext cx="2828925" cy="398462"/>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8" action="ppaction://hlinksldjump"/>
              </a:rPr>
              <a:t>05.7 </a:t>
            </a:r>
            <a:r>
              <a:rPr lang="zh-CN" altLang="en-US" sz="2800" dirty="0">
                <a:solidFill>
                  <a:schemeClr val="bg1"/>
                </a:solidFill>
                <a:hlinkClick r:id="rId8" action="ppaction://hlinksldjump"/>
              </a:rPr>
              <a:t>通信图</a:t>
            </a:r>
            <a:endParaRPr lang="zh-CN" altLang="en-US" sz="2800" dirty="0">
              <a:solidFill>
                <a:schemeClr val="bg1"/>
              </a:solidFill>
            </a:endParaRPr>
          </a:p>
        </p:txBody>
      </p:sp>
      <p:sp>
        <p:nvSpPr>
          <p:cNvPr id="35" name="矩形 34"/>
          <p:cNvSpPr/>
          <p:nvPr/>
        </p:nvSpPr>
        <p:spPr>
          <a:xfrm rot="21244153">
            <a:off x="5470525" y="4433888"/>
            <a:ext cx="2828925" cy="39687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8" action="ppaction://hlinksldjump"/>
              </a:rPr>
              <a:t>05.6 </a:t>
            </a:r>
            <a:r>
              <a:rPr lang="zh-CN" altLang="en-US" sz="2800" dirty="0">
                <a:hlinkClick r:id="rId8" action="ppaction://hlinksldjump"/>
              </a:rPr>
              <a:t>顺序图</a:t>
            </a:r>
            <a:endParaRPr lang="zh-CN" altLang="en-US" sz="2800" dirty="0"/>
          </a:p>
        </p:txBody>
      </p:sp>
      <p:sp>
        <p:nvSpPr>
          <p:cNvPr id="36" name="矩形 35"/>
          <p:cNvSpPr/>
          <p:nvPr/>
        </p:nvSpPr>
        <p:spPr>
          <a:xfrm rot="21244153">
            <a:off x="4313238" y="4013200"/>
            <a:ext cx="2828925" cy="396875"/>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7" action="ppaction://hlinksldjump"/>
              </a:rPr>
              <a:t>05.5 </a:t>
            </a:r>
            <a:r>
              <a:rPr lang="zh-CN" altLang="en-US" sz="2800" dirty="0">
                <a:solidFill>
                  <a:schemeClr val="bg1"/>
                </a:solidFill>
                <a:hlinkClick r:id="rId7" action="ppaction://hlinksldjump"/>
              </a:rPr>
              <a:t>用况图</a:t>
            </a:r>
            <a:endParaRPr lang="zh-CN" altLang="en-US" sz="2800" dirty="0">
              <a:solidFill>
                <a:schemeClr val="bg1"/>
              </a:solidFill>
            </a:endParaRPr>
          </a:p>
        </p:txBody>
      </p:sp>
      <p:sp>
        <p:nvSpPr>
          <p:cNvPr id="2" name="日期占位符 1"/>
          <p:cNvSpPr>
            <a:spLocks noGrp="1"/>
          </p:cNvSpPr>
          <p:nvPr>
            <p:ph type="dt" sz="quarter" idx="10"/>
          </p:nvPr>
        </p:nvSpPr>
        <p:spPr/>
        <p:txBody>
          <a:bodyPr/>
          <a:lstStyle/>
          <a:p>
            <a:pPr>
              <a:defRPr/>
            </a:pPr>
            <a:fld id="{F6FEE2F7-86FD-4F7A-941D-16C7D97D8A32}" type="datetime1">
              <a:rPr lang="zh-CN" altLang="en-US"/>
              <a:pPr>
                <a:defRPr/>
              </a:pPr>
              <a:t>2018/10/14</a:t>
            </a:fld>
            <a:endParaRPr lang="zh-CN" altLang="zh-CN"/>
          </a:p>
        </p:txBody>
      </p:sp>
      <p:sp>
        <p:nvSpPr>
          <p:cNvPr id="3" name="灯片编号占位符 2"/>
          <p:cNvSpPr>
            <a:spLocks noGrp="1"/>
          </p:cNvSpPr>
          <p:nvPr>
            <p:ph type="sldNum" sz="quarter" idx="12"/>
          </p:nvPr>
        </p:nvSpPr>
        <p:spPr/>
        <p:txBody>
          <a:bodyPr/>
          <a:lstStyle/>
          <a:p>
            <a:pPr>
              <a:defRPr/>
            </a:pPr>
            <a:fld id="{A050913A-6CB4-4659-AF0A-EDDF8D762425}" type="slidenum">
              <a:rPr lang="zh-CN" altLang="en-US" smtClean="0"/>
              <a:pPr>
                <a:defRPr/>
              </a:pPr>
              <a:t>3</a:t>
            </a:fld>
            <a:endParaRPr lang="zh-CN" altLang="en-US" sz="1800">
              <a:solidFill>
                <a:schemeClr val="tx1"/>
              </a:solidFill>
            </a:endParaRPr>
          </a:p>
        </p:txBody>
      </p:sp>
      <p:pic>
        <p:nvPicPr>
          <p:cNvPr id="8209" name="图片 2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51203" name="Group 4"/>
          <p:cNvGrpSpPr>
            <a:grpSpLocks/>
          </p:cNvGrpSpPr>
          <p:nvPr/>
        </p:nvGrpSpPr>
        <p:grpSpPr bwMode="auto">
          <a:xfrm>
            <a:off x="0" y="6734175"/>
            <a:ext cx="12192000" cy="138113"/>
            <a:chOff x="0" y="0"/>
            <a:chExt cx="12231884" cy="334101"/>
          </a:xfrm>
        </p:grpSpPr>
        <p:sp>
          <p:nvSpPr>
            <p:cNvPr id="5121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5121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5121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5121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5121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pic>
        <p:nvPicPr>
          <p:cNvPr id="9" name="Picture 6" descr="C:\Users\s\AppData\Local\Temp\WeChat Files\404194930002763620.jpg"/>
          <p:cNvPicPr>
            <a:picLocks noChangeAspect="1" noChangeArrowheads="1"/>
          </p:cNvPicPr>
          <p:nvPr/>
        </p:nvPicPr>
        <p:blipFill>
          <a:blip r:embed="rId4">
            <a:lum bright="20000" contrast="10000"/>
            <a:extLst>
              <a:ext uri="{28A0092B-C50C-407E-A947-70E740481C1C}">
                <a14:useLocalDpi xmlns:a14="http://schemas.microsoft.com/office/drawing/2010/main" val="0"/>
              </a:ext>
            </a:extLst>
          </a:blip>
          <a:srcRect/>
          <a:stretch>
            <a:fillRect/>
          </a:stretch>
        </p:blipFill>
        <p:spPr bwMode="auto">
          <a:xfrm>
            <a:off x="579438" y="2352675"/>
            <a:ext cx="3730625"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2"/>
          <p:cNvSpPr>
            <a:spLocks noChangeArrowheads="1"/>
          </p:cNvSpPr>
          <p:nvPr/>
        </p:nvSpPr>
        <p:spPr bwMode="auto">
          <a:xfrm>
            <a:off x="4521200" y="1041400"/>
            <a:ext cx="7088188"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构件</a:t>
            </a:r>
            <a:r>
              <a:rPr lang="zh-CN" altLang="en-US" sz="4000" b="1">
                <a:solidFill>
                  <a:srgbClr val="2E3740"/>
                </a:solidFill>
                <a:sym typeface="宋体" panose="02010600030101010101" pitchFamily="2" charset="-122"/>
              </a:rPr>
              <a:t>（</a:t>
            </a:r>
            <a:r>
              <a:rPr lang="en-US" altLang="zh-CN" sz="4000" b="1">
                <a:solidFill>
                  <a:srgbClr val="2E3740"/>
                </a:solidFill>
                <a:sym typeface="宋体" panose="02010600030101010101" pitchFamily="2" charset="-122"/>
              </a:rPr>
              <a:t>component</a:t>
            </a:r>
            <a:r>
              <a:rPr lang="zh-CN" altLang="en-US" sz="4000" b="1">
                <a:solidFill>
                  <a:srgbClr val="2E3740"/>
                </a:solidFill>
                <a:sym typeface="宋体" panose="02010600030101010101" pitchFamily="2" charset="-122"/>
              </a:rPr>
              <a:t>）</a:t>
            </a:r>
            <a:endParaRPr lang="en-US" altLang="zh-CN" sz="4000" b="1">
              <a:solidFill>
                <a:srgbClr val="2E3740"/>
              </a:solidFill>
              <a:sym typeface="Calibri" panose="020F0502020204030204" pitchFamily="34" charset="0"/>
            </a:endParaRPr>
          </a:p>
          <a:p>
            <a:pPr eaLnBrk="1" hangingPunct="1">
              <a:lnSpc>
                <a:spcPct val="150000"/>
              </a:lnSpc>
              <a:spcBef>
                <a:spcPct val="0"/>
              </a:spcBef>
              <a:buFontTx/>
              <a:buNone/>
            </a:pPr>
            <a:r>
              <a:rPr lang="zh-CN" altLang="en-US">
                <a:solidFill>
                  <a:srgbClr val="2E3740"/>
                </a:solidFill>
                <a:sym typeface="宋体" panose="02010600030101010101" pitchFamily="2" charset="-122"/>
              </a:rPr>
              <a:t>构件是系统设计的模块化部件，将实现隐藏在一组外部接口背后。在一个系统中共享相同接口的构建可以相互替换，只要保持相同的逻辑行为即可。可以通过把部件和连接件接合在一起表示构件的实现；部件可以包括更小的构件。</a:t>
            </a:r>
          </a:p>
        </p:txBody>
      </p:sp>
      <p:sp>
        <p:nvSpPr>
          <p:cNvPr id="51206"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B1D27D55-FE0D-4E71-B902-8A94F0E35375}" type="datetime1">
              <a:rPr lang="zh-CN" altLang="en-US"/>
              <a:pPr>
                <a:defRPr/>
              </a:pPr>
              <a:t>2018/10/14</a:t>
            </a:fld>
            <a:endParaRPr lang="zh-CN" altLang="zh-CN"/>
          </a:p>
        </p:txBody>
      </p:sp>
      <p:sp>
        <p:nvSpPr>
          <p:cNvPr id="3" name="灯片编号占位符 2"/>
          <p:cNvSpPr>
            <a:spLocks noGrp="1"/>
          </p:cNvSpPr>
          <p:nvPr>
            <p:ph type="sldNum" sz="quarter" idx="12"/>
          </p:nvPr>
        </p:nvSpPr>
        <p:spPr/>
        <p:txBody>
          <a:bodyPr/>
          <a:lstStyle/>
          <a:p>
            <a:pPr>
              <a:defRPr/>
            </a:pPr>
            <a:fld id="{A793BB7C-E000-45FD-B263-62F5ABCC1E09}" type="slidenum">
              <a:rPr lang="zh-CN" altLang="en-US" smtClean="0"/>
              <a:pPr>
                <a:defRPr/>
              </a:pPr>
              <a:t>30</a:t>
            </a:fld>
            <a:endParaRPr lang="zh-CN" altLang="en-US" sz="1800">
              <a:solidFill>
                <a:schemeClr val="tx1"/>
              </a:solidFill>
            </a:endParaRPr>
          </a:p>
        </p:txBody>
      </p:sp>
      <p:pic>
        <p:nvPicPr>
          <p:cNvPr id="51209"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53251" name="Group 4"/>
          <p:cNvGrpSpPr>
            <a:grpSpLocks/>
          </p:cNvGrpSpPr>
          <p:nvPr/>
        </p:nvGrpSpPr>
        <p:grpSpPr bwMode="auto">
          <a:xfrm>
            <a:off x="0" y="6734175"/>
            <a:ext cx="12192000" cy="138113"/>
            <a:chOff x="0" y="0"/>
            <a:chExt cx="12231884" cy="334101"/>
          </a:xfrm>
        </p:grpSpPr>
        <p:sp>
          <p:nvSpPr>
            <p:cNvPr id="5325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5325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5326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5326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5326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0" name="矩形 10"/>
          <p:cNvSpPr>
            <a:spLocks noChangeArrowheads="1"/>
          </p:cNvSpPr>
          <p:nvPr/>
        </p:nvSpPr>
        <p:spPr bwMode="auto">
          <a:xfrm>
            <a:off x="561975" y="1320800"/>
            <a:ext cx="6958013"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4000" b="1">
                <a:solidFill>
                  <a:srgbClr val="2E3740"/>
                </a:solidFill>
                <a:sym typeface="宋体" panose="02010600030101010101" pitchFamily="2" charset="-122"/>
              </a:rPr>
              <a:t>制品（</a:t>
            </a:r>
            <a:r>
              <a:rPr lang="en-US" altLang="zh-CN" sz="4000" b="1">
                <a:solidFill>
                  <a:srgbClr val="2E3740"/>
                </a:solidFill>
                <a:sym typeface="宋体" panose="02010600030101010101" pitchFamily="2" charset="-122"/>
              </a:rPr>
              <a:t>artifact</a:t>
            </a:r>
            <a:r>
              <a:rPr lang="zh-CN" altLang="en-US" sz="4000" b="1">
                <a:solidFill>
                  <a:srgbClr val="2E3740"/>
                </a:solidFill>
                <a:sym typeface="宋体" panose="02010600030101010101" pitchFamily="2" charset="-122"/>
              </a:rPr>
              <a:t>）</a:t>
            </a:r>
          </a:p>
          <a:p>
            <a:pPr eaLnBrk="1" hangingPunct="1">
              <a:lnSpc>
                <a:spcPct val="150000"/>
              </a:lnSpc>
              <a:spcBef>
                <a:spcPct val="0"/>
              </a:spcBef>
              <a:buFontTx/>
              <a:buNone/>
            </a:pPr>
            <a:r>
              <a:rPr lang="zh-CN" altLang="en-US">
                <a:solidFill>
                  <a:srgbClr val="2E3740"/>
                </a:solidFill>
                <a:sym typeface="Calibri" panose="020F0502020204030204" pitchFamily="34" charset="0"/>
              </a:rPr>
              <a:t>主动类制品是系统中物理的而且可替换的部件，它包括物理信息（“比特”）。在一个系统中，会遇到不同类型的部署制品，如源代码文件、可执行程序和脚本。制品通常代表对源码信息或运行时的物理打包。</a:t>
            </a:r>
            <a:endParaRPr lang="zh-CN" altLang="en-US" sz="1100">
              <a:solidFill>
                <a:srgbClr val="2E3740"/>
              </a:solidFill>
              <a:sym typeface="宋体" panose="02010600030101010101" pitchFamily="2" charset="-122"/>
            </a:endParaRPr>
          </a:p>
        </p:txBody>
      </p:sp>
      <p:sp>
        <p:nvSpPr>
          <p:cNvPr id="53253"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pic>
        <p:nvPicPr>
          <p:cNvPr id="53254"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89875" y="2249488"/>
            <a:ext cx="371475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quarter" idx="10"/>
          </p:nvPr>
        </p:nvSpPr>
        <p:spPr/>
        <p:txBody>
          <a:bodyPr/>
          <a:lstStyle/>
          <a:p>
            <a:pPr>
              <a:defRPr/>
            </a:pPr>
            <a:fld id="{8F3FA876-F525-45F7-9088-AEFCCD5A226A}" type="datetime1">
              <a:rPr lang="zh-CN" altLang="en-US"/>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7FB94202-E2C7-4482-A53C-1261A1D4A996}" type="slidenum">
              <a:rPr lang="zh-CN" altLang="en-US" smtClean="0"/>
              <a:pPr>
                <a:defRPr/>
              </a:pPr>
              <a:t>31</a:t>
            </a:fld>
            <a:endParaRPr lang="zh-CN" altLang="en-US" sz="1800">
              <a:solidFill>
                <a:schemeClr val="tx1"/>
              </a:solidFill>
            </a:endParaRPr>
          </a:p>
        </p:txBody>
      </p:sp>
      <p:pic>
        <p:nvPicPr>
          <p:cNvPr id="53257"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55299" name="Group 4"/>
          <p:cNvGrpSpPr>
            <a:grpSpLocks/>
          </p:cNvGrpSpPr>
          <p:nvPr/>
        </p:nvGrpSpPr>
        <p:grpSpPr bwMode="auto">
          <a:xfrm>
            <a:off x="0" y="6734175"/>
            <a:ext cx="12192000" cy="138113"/>
            <a:chOff x="0" y="0"/>
            <a:chExt cx="12231884" cy="334101"/>
          </a:xfrm>
        </p:grpSpPr>
        <p:sp>
          <p:nvSpPr>
            <p:cNvPr id="5530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5530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5530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5530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5531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pic>
        <p:nvPicPr>
          <p:cNvPr id="9" name="Picture 7" descr="C:\Users\s\AppData\Local\Temp\WeChat Files\265160698343174668.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1000125" y="1962150"/>
            <a:ext cx="3335338" cy="314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3"/>
          <p:cNvSpPr>
            <a:spLocks noChangeArrowheads="1"/>
          </p:cNvSpPr>
          <p:nvPr/>
        </p:nvSpPr>
        <p:spPr bwMode="auto">
          <a:xfrm>
            <a:off x="4751388" y="1074738"/>
            <a:ext cx="6500812"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结点</a:t>
            </a:r>
            <a:r>
              <a:rPr lang="zh-CN" altLang="en-US" sz="4000" b="1">
                <a:solidFill>
                  <a:srgbClr val="2E3740"/>
                </a:solidFill>
                <a:sym typeface="宋体" panose="02010600030101010101" pitchFamily="2" charset="-122"/>
              </a:rPr>
              <a:t> （</a:t>
            </a:r>
            <a:r>
              <a:rPr lang="en-US" altLang="zh-CN" sz="4000" b="1">
                <a:solidFill>
                  <a:srgbClr val="2E3740"/>
                </a:solidFill>
                <a:sym typeface="宋体" panose="02010600030101010101" pitchFamily="2" charset="-122"/>
              </a:rPr>
              <a:t>node</a:t>
            </a:r>
            <a:r>
              <a:rPr lang="zh-CN" altLang="en-US" sz="4000" b="1">
                <a:solidFill>
                  <a:srgbClr val="2E3740"/>
                </a:solidFill>
                <a:sym typeface="宋体" panose="02010600030101010101" pitchFamily="2" charset="-122"/>
              </a:rPr>
              <a:t>）</a:t>
            </a:r>
            <a:endParaRPr lang="en-US" altLang="zh-CN" sz="4000" b="1">
              <a:solidFill>
                <a:srgbClr val="2E3740"/>
              </a:solidFill>
              <a:sym typeface="Calibri" panose="020F0502020204030204" pitchFamily="34" charset="0"/>
            </a:endParaRPr>
          </a:p>
          <a:p>
            <a:pPr eaLnBrk="1" hangingPunct="1">
              <a:lnSpc>
                <a:spcPct val="150000"/>
              </a:lnSpc>
              <a:spcBef>
                <a:spcPct val="0"/>
              </a:spcBef>
              <a:buFontTx/>
              <a:buNone/>
            </a:pPr>
            <a:r>
              <a:rPr lang="zh-CN" altLang="en-US">
                <a:solidFill>
                  <a:srgbClr val="2E3740"/>
                </a:solidFill>
                <a:sym typeface="宋体" panose="02010600030101010101" pitchFamily="2" charset="-122"/>
              </a:rPr>
              <a:t>结点是在运行时存在的物理元素，它表示一个计算机资源，通常至少有一些记忆能力，还经常具有处理能力。一组构件可以驻留在一个结点内，也可以从一个结点迁移到另一个结点。</a:t>
            </a:r>
          </a:p>
        </p:txBody>
      </p:sp>
      <p:sp>
        <p:nvSpPr>
          <p:cNvPr id="55302"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869B476A-69CC-424A-9C8F-EC9105FD1682}" type="datetime1">
              <a:rPr lang="zh-CN" altLang="en-US"/>
              <a:pPr>
                <a:defRPr/>
              </a:pPr>
              <a:t>2018/10/14</a:t>
            </a:fld>
            <a:endParaRPr lang="zh-CN" altLang="zh-CN"/>
          </a:p>
        </p:txBody>
      </p:sp>
      <p:sp>
        <p:nvSpPr>
          <p:cNvPr id="3" name="灯片编号占位符 2"/>
          <p:cNvSpPr>
            <a:spLocks noGrp="1"/>
          </p:cNvSpPr>
          <p:nvPr>
            <p:ph type="sldNum" sz="quarter" idx="12"/>
          </p:nvPr>
        </p:nvSpPr>
        <p:spPr/>
        <p:txBody>
          <a:bodyPr/>
          <a:lstStyle/>
          <a:p>
            <a:pPr>
              <a:defRPr/>
            </a:pPr>
            <a:fld id="{AAE65AD2-EB70-4826-BF84-C8898B11B06C}" type="slidenum">
              <a:rPr lang="zh-CN" altLang="en-US" smtClean="0"/>
              <a:pPr>
                <a:defRPr/>
              </a:pPr>
              <a:t>32</a:t>
            </a:fld>
            <a:endParaRPr lang="zh-CN" altLang="en-US" sz="1800">
              <a:solidFill>
                <a:schemeClr val="tx1"/>
              </a:solidFill>
            </a:endParaRPr>
          </a:p>
        </p:txBody>
      </p:sp>
      <p:pic>
        <p:nvPicPr>
          <p:cNvPr id="55305"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57347" name="Group 4"/>
          <p:cNvGrpSpPr>
            <a:grpSpLocks/>
          </p:cNvGrpSpPr>
          <p:nvPr/>
        </p:nvGrpSpPr>
        <p:grpSpPr bwMode="auto">
          <a:xfrm>
            <a:off x="0" y="6734175"/>
            <a:ext cx="12192000" cy="138113"/>
            <a:chOff x="0" y="0"/>
            <a:chExt cx="12231884" cy="334101"/>
          </a:xfrm>
        </p:grpSpPr>
        <p:sp>
          <p:nvSpPr>
            <p:cNvPr id="5737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5737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5737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5737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5737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57348"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7349"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7350"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7351"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7352"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7353"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7354"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7355"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7356"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7357"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7358"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7359"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7360"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7361"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7362"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7363"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7364"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7365"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7366"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7367"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57368"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行为事物</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57369" name="矩形 1"/>
          <p:cNvSpPr>
            <a:spLocks noChangeArrowheads="1"/>
          </p:cNvSpPr>
          <p:nvPr/>
        </p:nvSpPr>
        <p:spPr bwMode="auto">
          <a:xfrm>
            <a:off x="6305550" y="1436688"/>
            <a:ext cx="477837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2E3740"/>
                </a:solidFill>
                <a:sym typeface="宋体" panose="02010600030101010101" pitchFamily="2" charset="-122"/>
              </a:rPr>
              <a:t>行为事物是</a:t>
            </a:r>
            <a:r>
              <a:rPr lang="en-US" altLang="zh-CN" sz="2800">
                <a:solidFill>
                  <a:srgbClr val="2E3740"/>
                </a:solidFill>
                <a:sym typeface="宋体" panose="02010600030101010101" pitchFamily="2" charset="-122"/>
              </a:rPr>
              <a:t>UML</a:t>
            </a:r>
            <a:r>
              <a:rPr lang="zh-CN" altLang="en-US" sz="2800">
                <a:solidFill>
                  <a:srgbClr val="2E3740"/>
                </a:solidFill>
                <a:sym typeface="宋体" panose="02010600030101010101" pitchFamily="2" charset="-122"/>
              </a:rPr>
              <a:t>模型图的动态部分。它们是模型中的动词，描述跨越空间和时间的行为，主要包括交互和状态机两部分。共有</a:t>
            </a:r>
            <a:r>
              <a:rPr lang="en-US" altLang="zh-CN" sz="2800">
                <a:solidFill>
                  <a:srgbClr val="2E3740"/>
                </a:solidFill>
                <a:sym typeface="宋体" panose="02010600030101010101" pitchFamily="2" charset="-122"/>
              </a:rPr>
              <a:t>3</a:t>
            </a:r>
            <a:r>
              <a:rPr lang="zh-CN" altLang="en-US" sz="2800">
                <a:solidFill>
                  <a:srgbClr val="2E3740"/>
                </a:solidFill>
                <a:sym typeface="宋体" panose="02010600030101010101" pitchFamily="2" charset="-122"/>
              </a:rPr>
              <a:t>类主要的行为事物。</a:t>
            </a:r>
          </a:p>
        </p:txBody>
      </p:sp>
      <p:sp>
        <p:nvSpPr>
          <p:cNvPr id="57370"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的结构</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6853F3EA-DB66-4694-AD6F-2EC1C862D7DD}" type="datetime1">
              <a:rPr lang="zh-CN" altLang="en-US"/>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B2435CCA-6A1B-4662-9DB6-A35241A5803B}" type="slidenum">
              <a:rPr lang="zh-CN" altLang="en-US" smtClean="0"/>
              <a:pPr>
                <a:defRPr/>
              </a:pPr>
              <a:t>33</a:t>
            </a:fld>
            <a:endParaRPr lang="zh-CN" altLang="en-US" sz="1800">
              <a:solidFill>
                <a:schemeClr val="tx1"/>
              </a:solidFill>
            </a:endParaRPr>
          </a:p>
        </p:txBody>
      </p:sp>
      <p:pic>
        <p:nvPicPr>
          <p:cNvPr id="57373" name="图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58371" name="Group 4"/>
          <p:cNvGrpSpPr>
            <a:grpSpLocks/>
          </p:cNvGrpSpPr>
          <p:nvPr/>
        </p:nvGrpSpPr>
        <p:grpSpPr bwMode="auto">
          <a:xfrm>
            <a:off x="0" y="6734175"/>
            <a:ext cx="12192000" cy="138113"/>
            <a:chOff x="0" y="0"/>
            <a:chExt cx="12231884" cy="334101"/>
          </a:xfrm>
        </p:grpSpPr>
        <p:sp>
          <p:nvSpPr>
            <p:cNvPr id="5837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5837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5838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5838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5838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0" name="矩形 13"/>
          <p:cNvSpPr>
            <a:spLocks noChangeArrowheads="1"/>
          </p:cNvSpPr>
          <p:nvPr/>
        </p:nvSpPr>
        <p:spPr bwMode="auto">
          <a:xfrm>
            <a:off x="642938" y="2581275"/>
            <a:ext cx="10504487" cy="360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4000" b="1">
                <a:solidFill>
                  <a:srgbClr val="2E3740"/>
                </a:solidFill>
                <a:sym typeface="宋体" panose="02010600030101010101" pitchFamily="2" charset="-122"/>
              </a:rPr>
              <a:t>交互（</a:t>
            </a:r>
            <a:r>
              <a:rPr lang="en-US" altLang="zh-CN" sz="4000" b="1">
                <a:solidFill>
                  <a:srgbClr val="2E3740"/>
                </a:solidFill>
                <a:sym typeface="宋体" panose="02010600030101010101" pitchFamily="2" charset="-122"/>
              </a:rPr>
              <a:t>interaction</a:t>
            </a:r>
            <a:r>
              <a:rPr lang="zh-CN" altLang="en-US" sz="4000" b="1">
                <a:solidFill>
                  <a:srgbClr val="2E3740"/>
                </a:solidFill>
                <a:sym typeface="宋体" panose="02010600030101010101" pitchFamily="2" charset="-122"/>
              </a:rPr>
              <a:t>）</a:t>
            </a:r>
            <a:endParaRPr lang="en-US" altLang="zh-CN" sz="4000" b="1">
              <a:solidFill>
                <a:srgbClr val="2E3740"/>
              </a:solidFill>
              <a:sym typeface="Calibri" panose="020F0502020204030204" pitchFamily="34" charset="0"/>
            </a:endParaRPr>
          </a:p>
          <a:p>
            <a:pPr eaLnBrk="1" hangingPunct="1">
              <a:lnSpc>
                <a:spcPct val="150000"/>
              </a:lnSpc>
              <a:spcBef>
                <a:spcPct val="0"/>
              </a:spcBef>
              <a:buFontTx/>
              <a:buNone/>
            </a:pPr>
            <a:r>
              <a:rPr lang="zh-CN" altLang="en-US">
                <a:solidFill>
                  <a:srgbClr val="2E3740"/>
                </a:solidFill>
                <a:sym typeface="宋体" panose="02010600030101010101" pitchFamily="2" charset="-122"/>
              </a:rPr>
              <a:t>交互是这样一种行为，它由特定语境中共同完成一定任务的一组对象或角色之间交换的信息组成。一个对象群体的行为或者单个操作的行为可以用一个交互来描述。交互涉及一些其他元素，包括消息、动作和连接件（对象间的连接）。</a:t>
            </a:r>
          </a:p>
        </p:txBody>
      </p:sp>
      <p:sp>
        <p:nvSpPr>
          <p:cNvPr id="58373"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zh-CN" altLang="en-US" sz="3600" b="1">
                <a:solidFill>
                  <a:schemeClr val="bg1"/>
                </a:solidFill>
                <a:sym typeface="Calibri" panose="020F0502020204030204" pitchFamily="34" charset="0"/>
              </a:rPr>
              <a:t>行为事物</a:t>
            </a:r>
            <a:endParaRPr lang="zh-CN" altLang="zh-CN" sz="5400" b="1">
              <a:solidFill>
                <a:schemeClr val="bg1"/>
              </a:solidFill>
              <a:sym typeface="宋体" panose="02010600030101010101" pitchFamily="2" charset="-122"/>
            </a:endParaRPr>
          </a:p>
        </p:txBody>
      </p:sp>
      <p:pic>
        <p:nvPicPr>
          <p:cNvPr id="13" name="Picture 2" descr="C:\Users\s\AppData\Local\Temp\WeChat Files\244652286409192016.jpg"/>
          <p:cNvPicPr>
            <a:picLocks noChangeAspect="1" noChangeArrowheads="1"/>
          </p:cNvPicPr>
          <p:nvPr/>
        </p:nvPicPr>
        <p:blipFill>
          <a:blip r:embed="rId4">
            <a:lum bright="20000" contrast="30000"/>
            <a:extLst>
              <a:ext uri="{28A0092B-C50C-407E-A947-70E740481C1C}">
                <a14:useLocalDpi xmlns:a14="http://schemas.microsoft.com/office/drawing/2010/main" val="0"/>
              </a:ext>
            </a:extLst>
          </a:blip>
          <a:srcRect/>
          <a:stretch>
            <a:fillRect/>
          </a:stretch>
        </p:blipFill>
        <p:spPr bwMode="auto">
          <a:xfrm>
            <a:off x="5626100" y="579438"/>
            <a:ext cx="58293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quarter" idx="10"/>
          </p:nvPr>
        </p:nvSpPr>
        <p:spPr/>
        <p:txBody>
          <a:bodyPr/>
          <a:lstStyle/>
          <a:p>
            <a:pPr>
              <a:defRPr/>
            </a:pPr>
            <a:fld id="{52D640AA-D430-4098-AC75-E321FB35B0D5}" type="datetime1">
              <a:rPr lang="zh-CN" altLang="en-US"/>
              <a:pPr>
                <a:defRPr/>
              </a:pPr>
              <a:t>2018/10/14</a:t>
            </a:fld>
            <a:endParaRPr lang="zh-CN" altLang="zh-CN"/>
          </a:p>
        </p:txBody>
      </p:sp>
      <p:sp>
        <p:nvSpPr>
          <p:cNvPr id="3" name="灯片编号占位符 2"/>
          <p:cNvSpPr>
            <a:spLocks noGrp="1"/>
          </p:cNvSpPr>
          <p:nvPr>
            <p:ph type="sldNum" sz="quarter" idx="12"/>
          </p:nvPr>
        </p:nvSpPr>
        <p:spPr/>
        <p:txBody>
          <a:bodyPr/>
          <a:lstStyle/>
          <a:p>
            <a:pPr>
              <a:defRPr/>
            </a:pPr>
            <a:fld id="{C089D368-FD33-4BF6-BC1A-79725F08DB5C}" type="slidenum">
              <a:rPr lang="zh-CN" altLang="en-US" smtClean="0"/>
              <a:pPr>
                <a:defRPr/>
              </a:pPr>
              <a:t>34</a:t>
            </a:fld>
            <a:endParaRPr lang="zh-CN" altLang="en-US" sz="1800">
              <a:solidFill>
                <a:schemeClr val="tx1"/>
              </a:solidFill>
            </a:endParaRPr>
          </a:p>
        </p:txBody>
      </p:sp>
      <p:pic>
        <p:nvPicPr>
          <p:cNvPr id="58377"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8"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amond(in)">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60419" name="Group 4"/>
          <p:cNvGrpSpPr>
            <a:grpSpLocks/>
          </p:cNvGrpSpPr>
          <p:nvPr/>
        </p:nvGrpSpPr>
        <p:grpSpPr bwMode="auto">
          <a:xfrm>
            <a:off x="0" y="6734175"/>
            <a:ext cx="12192000" cy="138113"/>
            <a:chOff x="0" y="0"/>
            <a:chExt cx="12231884" cy="334101"/>
          </a:xfrm>
        </p:grpSpPr>
        <p:sp>
          <p:nvSpPr>
            <p:cNvPr id="6042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042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042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042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043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0" name="矩形 13"/>
          <p:cNvSpPr>
            <a:spLocks noChangeArrowheads="1"/>
          </p:cNvSpPr>
          <p:nvPr/>
        </p:nvSpPr>
        <p:spPr bwMode="auto">
          <a:xfrm>
            <a:off x="509588" y="2027238"/>
            <a:ext cx="11377612"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4000" b="1">
                <a:solidFill>
                  <a:srgbClr val="2E3740"/>
                </a:solidFill>
                <a:sym typeface="宋体" panose="02010600030101010101" pitchFamily="2" charset="-122"/>
              </a:rPr>
              <a:t>状态机（</a:t>
            </a:r>
            <a:r>
              <a:rPr lang="en-US" altLang="zh-CN" sz="4000" b="1">
                <a:solidFill>
                  <a:srgbClr val="2E3740"/>
                </a:solidFill>
                <a:sym typeface="宋体" panose="02010600030101010101" pitchFamily="2" charset="-122"/>
              </a:rPr>
              <a:t>state machine</a:t>
            </a:r>
            <a:r>
              <a:rPr lang="zh-CN" altLang="en-US" sz="4000" b="1">
                <a:solidFill>
                  <a:srgbClr val="2E3740"/>
                </a:solidFill>
                <a:sym typeface="宋体" panose="02010600030101010101" pitchFamily="2" charset="-122"/>
              </a:rPr>
              <a:t>）</a:t>
            </a:r>
          </a:p>
          <a:p>
            <a:pPr eaLnBrk="1" hangingPunct="1">
              <a:lnSpc>
                <a:spcPct val="150000"/>
              </a:lnSpc>
              <a:spcBef>
                <a:spcPct val="0"/>
              </a:spcBef>
              <a:buFontTx/>
              <a:buNone/>
            </a:pPr>
            <a:r>
              <a:rPr lang="zh-CN" altLang="en-US">
                <a:solidFill>
                  <a:srgbClr val="2E3740"/>
                </a:solidFill>
                <a:sym typeface="宋体" panose="02010600030101010101" pitchFamily="2" charset="-122"/>
              </a:rPr>
              <a:t>状态机是这样一种行为，它描述了一个对象或一个交互在生命期内响应时间所经历的状态序列以及他对这些事情做出的响应。单个类或一组类之间协作的行为可以用一个状态机来描述。状态机涉及到一些其他元素，包括状态、转移（从一个状态到另一个状态的流）、事件（触发转换的事物）和活动（对一个转移的响应）。</a:t>
            </a:r>
          </a:p>
        </p:txBody>
      </p:sp>
      <p:sp>
        <p:nvSpPr>
          <p:cNvPr id="60421"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zh-CN" altLang="en-US" sz="3600" b="1">
                <a:solidFill>
                  <a:schemeClr val="bg1"/>
                </a:solidFill>
                <a:sym typeface="Calibri" panose="020F0502020204030204" pitchFamily="34" charset="0"/>
              </a:rPr>
              <a:t>行为事物</a:t>
            </a:r>
            <a:endParaRPr lang="zh-CN" altLang="zh-CN" sz="5400" b="1">
              <a:solidFill>
                <a:schemeClr val="bg1"/>
              </a:solidFill>
              <a:sym typeface="宋体" panose="02010600030101010101" pitchFamily="2" charset="-122"/>
            </a:endParaRPr>
          </a:p>
        </p:txBody>
      </p:sp>
      <p:pic>
        <p:nvPicPr>
          <p:cNvPr id="14" name="Picture 3" descr="C:\Users\s\AppData\Local\Temp\WeChat Files\780833410681433740.jpg"/>
          <p:cNvPicPr>
            <a:picLocks noChangeAspect="1" noChangeArrowheads="1"/>
          </p:cNvPicPr>
          <p:nvPr/>
        </p:nvPicPr>
        <p:blipFill>
          <a:blip r:embed="rId4">
            <a:lum bright="20000" contrast="20000"/>
            <a:extLst>
              <a:ext uri="{28A0092B-C50C-407E-A947-70E740481C1C}">
                <a14:useLocalDpi xmlns:a14="http://schemas.microsoft.com/office/drawing/2010/main" val="0"/>
              </a:ext>
            </a:extLst>
          </a:blip>
          <a:srcRect l="15359" r="14734" b="10712"/>
          <a:stretch>
            <a:fillRect/>
          </a:stretch>
        </p:blipFill>
        <p:spPr bwMode="auto">
          <a:xfrm>
            <a:off x="6061075" y="325438"/>
            <a:ext cx="4564063" cy="248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quarter" idx="10"/>
          </p:nvPr>
        </p:nvSpPr>
        <p:spPr/>
        <p:txBody>
          <a:bodyPr/>
          <a:lstStyle/>
          <a:p>
            <a:pPr>
              <a:defRPr/>
            </a:pPr>
            <a:fld id="{97E10931-368D-4388-8574-4D6F8A796097}" type="datetime1">
              <a:rPr lang="zh-CN" altLang="en-US"/>
              <a:pPr>
                <a:defRPr/>
              </a:pPr>
              <a:t>2018/10/14</a:t>
            </a:fld>
            <a:endParaRPr lang="zh-CN" altLang="zh-CN"/>
          </a:p>
        </p:txBody>
      </p:sp>
      <p:sp>
        <p:nvSpPr>
          <p:cNvPr id="3" name="灯片编号占位符 2"/>
          <p:cNvSpPr>
            <a:spLocks noGrp="1"/>
          </p:cNvSpPr>
          <p:nvPr>
            <p:ph type="sldNum" sz="quarter" idx="12"/>
          </p:nvPr>
        </p:nvSpPr>
        <p:spPr/>
        <p:txBody>
          <a:bodyPr/>
          <a:lstStyle/>
          <a:p>
            <a:pPr>
              <a:defRPr/>
            </a:pPr>
            <a:fld id="{AE9F86C4-B382-4408-AAFC-B0869E51B893}" type="slidenum">
              <a:rPr lang="zh-CN" altLang="en-US" smtClean="0"/>
              <a:pPr>
                <a:defRPr/>
              </a:pPr>
              <a:t>35</a:t>
            </a:fld>
            <a:endParaRPr lang="zh-CN" altLang="en-US" sz="1800">
              <a:solidFill>
                <a:schemeClr val="tx1"/>
              </a:solidFill>
            </a:endParaRPr>
          </a:p>
        </p:txBody>
      </p:sp>
      <p:pic>
        <p:nvPicPr>
          <p:cNvPr id="60425" name="图片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8"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amond(in)">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62467" name="Group 4"/>
          <p:cNvGrpSpPr>
            <a:grpSpLocks/>
          </p:cNvGrpSpPr>
          <p:nvPr/>
        </p:nvGrpSpPr>
        <p:grpSpPr bwMode="auto">
          <a:xfrm>
            <a:off x="0" y="6734175"/>
            <a:ext cx="12192000" cy="138113"/>
            <a:chOff x="0" y="0"/>
            <a:chExt cx="12231884" cy="334101"/>
          </a:xfrm>
        </p:grpSpPr>
        <p:sp>
          <p:nvSpPr>
            <p:cNvPr id="6247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247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247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247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247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0" name="矩形 13"/>
          <p:cNvSpPr>
            <a:spLocks noChangeArrowheads="1"/>
          </p:cNvSpPr>
          <p:nvPr/>
        </p:nvSpPr>
        <p:spPr bwMode="auto">
          <a:xfrm>
            <a:off x="509588" y="2027238"/>
            <a:ext cx="11377612"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4000" b="1">
                <a:solidFill>
                  <a:srgbClr val="2E3740"/>
                </a:solidFill>
                <a:sym typeface="宋体" panose="02010600030101010101" pitchFamily="2" charset="-122"/>
              </a:rPr>
              <a:t>活动（</a:t>
            </a:r>
            <a:r>
              <a:rPr lang="en-US" altLang="zh-CN" sz="4000" b="1">
                <a:solidFill>
                  <a:srgbClr val="2E3740"/>
                </a:solidFill>
                <a:sym typeface="宋体" panose="02010600030101010101" pitchFamily="2" charset="-122"/>
              </a:rPr>
              <a:t>activity</a:t>
            </a:r>
            <a:r>
              <a:rPr lang="zh-CN" altLang="en-US" sz="4000" b="1">
                <a:solidFill>
                  <a:srgbClr val="2E3740"/>
                </a:solidFill>
                <a:sym typeface="宋体" panose="02010600030101010101" pitchFamily="2" charset="-122"/>
              </a:rPr>
              <a:t>）</a:t>
            </a:r>
          </a:p>
          <a:p>
            <a:pPr eaLnBrk="1" hangingPunct="1">
              <a:lnSpc>
                <a:spcPct val="150000"/>
              </a:lnSpc>
              <a:spcBef>
                <a:spcPct val="0"/>
              </a:spcBef>
              <a:buFontTx/>
              <a:buNone/>
            </a:pPr>
            <a:r>
              <a:rPr lang="zh-CN" altLang="en-US">
                <a:solidFill>
                  <a:srgbClr val="2E3740"/>
                </a:solidFill>
                <a:sym typeface="宋体" panose="02010600030101010101" pitchFamily="2" charset="-122"/>
              </a:rPr>
              <a:t>活动是这样一种行为，它描述了计算过程执行的步骤序列。交互所注重的是一组进行交互的对象，状态机所注重的是一定时间内一个对象的生命周期，活动注重的是步骤之间的流而不关心哪个对象执行哪个步骤。活动的一个步骤称为一个动作。</a:t>
            </a:r>
          </a:p>
        </p:txBody>
      </p:sp>
      <p:sp>
        <p:nvSpPr>
          <p:cNvPr id="62469"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zh-CN" altLang="en-US" sz="3600" b="1">
                <a:solidFill>
                  <a:schemeClr val="bg1"/>
                </a:solidFill>
                <a:sym typeface="Calibri" panose="020F0502020204030204" pitchFamily="34" charset="0"/>
              </a:rPr>
              <a:t>行为事物</a:t>
            </a:r>
            <a:endParaRPr lang="zh-CN" altLang="zh-CN" sz="5400" b="1">
              <a:solidFill>
                <a:schemeClr val="bg1"/>
              </a:solidFill>
              <a:sym typeface="宋体" panose="02010600030101010101" pitchFamily="2" charset="-122"/>
            </a:endParaRPr>
          </a:p>
        </p:txBody>
      </p:sp>
      <p:pic>
        <p:nvPicPr>
          <p:cNvPr id="13" name="Picture 4" descr="C:\Users\s\AppData\Local\Temp\WeChat Files\556569589989991595.jpg"/>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l="9557" r="10580" b="4506"/>
          <a:stretch>
            <a:fillRect/>
          </a:stretch>
        </p:blipFill>
        <p:spPr bwMode="auto">
          <a:xfrm>
            <a:off x="6111875" y="776288"/>
            <a:ext cx="3760788"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quarter" idx="10"/>
          </p:nvPr>
        </p:nvSpPr>
        <p:spPr/>
        <p:txBody>
          <a:bodyPr/>
          <a:lstStyle/>
          <a:p>
            <a:pPr>
              <a:defRPr/>
            </a:pPr>
            <a:fld id="{DD6D5E8F-3573-4AF1-9D87-107523FC0685}" type="datetime1">
              <a:rPr lang="zh-CN" altLang="en-US"/>
              <a:pPr>
                <a:defRPr/>
              </a:pPr>
              <a:t>2018/10/14</a:t>
            </a:fld>
            <a:endParaRPr lang="zh-CN" altLang="zh-CN"/>
          </a:p>
        </p:txBody>
      </p:sp>
      <p:sp>
        <p:nvSpPr>
          <p:cNvPr id="3" name="灯片编号占位符 2"/>
          <p:cNvSpPr>
            <a:spLocks noGrp="1"/>
          </p:cNvSpPr>
          <p:nvPr>
            <p:ph type="sldNum" sz="quarter" idx="12"/>
          </p:nvPr>
        </p:nvSpPr>
        <p:spPr/>
        <p:txBody>
          <a:bodyPr/>
          <a:lstStyle/>
          <a:p>
            <a:pPr>
              <a:defRPr/>
            </a:pPr>
            <a:fld id="{AD62668F-6B7E-4F91-AB5E-3EF243817DAA}" type="slidenum">
              <a:rPr lang="zh-CN" altLang="en-US" smtClean="0"/>
              <a:pPr>
                <a:defRPr/>
              </a:pPr>
              <a:t>36</a:t>
            </a:fld>
            <a:endParaRPr lang="zh-CN" altLang="en-US" sz="1800">
              <a:solidFill>
                <a:schemeClr val="tx1"/>
              </a:solidFill>
            </a:endParaRPr>
          </a:p>
        </p:txBody>
      </p:sp>
      <p:pic>
        <p:nvPicPr>
          <p:cNvPr id="62473"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8"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amond(in)">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64515" name="Group 4"/>
          <p:cNvGrpSpPr>
            <a:grpSpLocks/>
          </p:cNvGrpSpPr>
          <p:nvPr/>
        </p:nvGrpSpPr>
        <p:grpSpPr bwMode="auto">
          <a:xfrm>
            <a:off x="0" y="6734175"/>
            <a:ext cx="12192000" cy="138113"/>
            <a:chOff x="0" y="0"/>
            <a:chExt cx="12231884" cy="334101"/>
          </a:xfrm>
        </p:grpSpPr>
        <p:sp>
          <p:nvSpPr>
            <p:cNvPr id="6454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454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454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454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454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64516"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4517"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4518"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4519"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4520"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4521"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4522"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4523"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4524"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4525"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4526"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4527"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4528"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4529"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4530"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4531"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4532"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4533"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4534"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4535"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4536"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分组事物</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64537" name="矩形 1"/>
          <p:cNvSpPr>
            <a:spLocks noChangeArrowheads="1"/>
          </p:cNvSpPr>
          <p:nvPr/>
        </p:nvSpPr>
        <p:spPr bwMode="auto">
          <a:xfrm>
            <a:off x="6215063" y="2097088"/>
            <a:ext cx="4779962" cy="19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2E3740"/>
                </a:solidFill>
                <a:sym typeface="宋体" panose="02010600030101010101" pitchFamily="2" charset="-122"/>
              </a:rPr>
              <a:t>分组事物是</a:t>
            </a:r>
            <a:r>
              <a:rPr lang="en-US" altLang="zh-CN" sz="2800">
                <a:solidFill>
                  <a:srgbClr val="2E3740"/>
                </a:solidFill>
                <a:sym typeface="宋体" panose="02010600030101010101" pitchFamily="2" charset="-122"/>
              </a:rPr>
              <a:t>UML</a:t>
            </a:r>
            <a:r>
              <a:rPr lang="zh-CN" altLang="en-US" sz="2800">
                <a:solidFill>
                  <a:srgbClr val="2E3740"/>
                </a:solidFill>
                <a:sym typeface="宋体" panose="02010600030101010101" pitchFamily="2" charset="-122"/>
              </a:rPr>
              <a:t>模型图的组织部分，描述事物的组织结构，主要由包来实现。</a:t>
            </a:r>
          </a:p>
        </p:txBody>
      </p:sp>
      <p:sp>
        <p:nvSpPr>
          <p:cNvPr id="64538"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的结构</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1E08E274-5742-4BFD-976E-872B087C16AC}" type="datetime1">
              <a:rPr lang="zh-CN" altLang="en-US"/>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F43C0A84-4306-4F7E-9AEF-507703BDE3DD}" type="slidenum">
              <a:rPr lang="zh-CN" altLang="en-US" smtClean="0"/>
              <a:pPr>
                <a:defRPr/>
              </a:pPr>
              <a:t>37</a:t>
            </a:fld>
            <a:endParaRPr lang="zh-CN" altLang="en-US" sz="1800">
              <a:solidFill>
                <a:schemeClr val="tx1"/>
              </a:solidFill>
            </a:endParaRPr>
          </a:p>
        </p:txBody>
      </p:sp>
      <p:pic>
        <p:nvPicPr>
          <p:cNvPr id="64541" name="图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65539" name="Group 4"/>
          <p:cNvGrpSpPr>
            <a:grpSpLocks/>
          </p:cNvGrpSpPr>
          <p:nvPr/>
        </p:nvGrpSpPr>
        <p:grpSpPr bwMode="auto">
          <a:xfrm>
            <a:off x="0" y="6734175"/>
            <a:ext cx="12192000" cy="138113"/>
            <a:chOff x="0" y="0"/>
            <a:chExt cx="12231884" cy="334101"/>
          </a:xfrm>
        </p:grpSpPr>
        <p:sp>
          <p:nvSpPr>
            <p:cNvPr id="6554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554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554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555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555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9" name="矩形 11"/>
          <p:cNvSpPr>
            <a:spLocks noChangeArrowheads="1"/>
          </p:cNvSpPr>
          <p:nvPr/>
        </p:nvSpPr>
        <p:spPr bwMode="auto">
          <a:xfrm>
            <a:off x="868363" y="1244600"/>
            <a:ext cx="6516687"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包（</a:t>
            </a:r>
            <a:r>
              <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rPr>
              <a:t>package</a:t>
            </a: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40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spcBef>
                <a:spcPct val="0"/>
              </a:spcBef>
              <a:buFontTx/>
              <a:buNone/>
            </a:pPr>
            <a:r>
              <a:rPr lang="zh-CN" altLang="en-US">
                <a:solidFill>
                  <a:srgbClr val="2E3740"/>
                </a:solidFill>
                <a:sym typeface="宋体" panose="02010600030101010101" pitchFamily="2" charset="-122"/>
              </a:rPr>
              <a:t>包适用于对设计本身进行组织的通用机制，与类不同，它是用来组织实现构造物的。结构事物、行为事物甚至其他的分组事物都可以放进包内。包不像构件（构件在运行时存在），它纯粹是概念上的（仅在开发时存在）。</a:t>
            </a:r>
          </a:p>
        </p:txBody>
      </p:sp>
      <p:pic>
        <p:nvPicPr>
          <p:cNvPr id="10" name="Picture 2" descr="C:\Users\s\AppData\Local\Temp\WeChat Files\829565278510906967.jpg"/>
          <p:cNvPicPr>
            <a:picLocks noChangeAspect="1" noChangeArrowheads="1"/>
          </p:cNvPicPr>
          <p:nvPr/>
        </p:nvPicPr>
        <p:blipFill>
          <a:blip r:embed="rId4">
            <a:lum bright="30000" contrast="10000"/>
            <a:extLst>
              <a:ext uri="{28A0092B-C50C-407E-A947-70E740481C1C}">
                <a14:useLocalDpi xmlns:a14="http://schemas.microsoft.com/office/drawing/2010/main" val="0"/>
              </a:ext>
            </a:extLst>
          </a:blip>
          <a:srcRect/>
          <a:stretch>
            <a:fillRect/>
          </a:stretch>
        </p:blipFill>
        <p:spPr bwMode="auto">
          <a:xfrm>
            <a:off x="7446963" y="1379538"/>
            <a:ext cx="3906837"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9"/>
          <p:cNvSpPr>
            <a:spLocks noChangeArrowheads="1"/>
          </p:cNvSpPr>
          <p:nvPr/>
        </p:nvSpPr>
        <p:spPr bwMode="auto">
          <a:xfrm>
            <a:off x="6913563" y="5278438"/>
            <a:ext cx="5278437"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2400" b="1">
                <a:solidFill>
                  <a:srgbClr val="FF0000"/>
                </a:solidFill>
                <a:latin typeface="黑体" panose="02010609060101010101" pitchFamily="49" charset="-122"/>
                <a:ea typeface="黑体" panose="02010609060101010101" pitchFamily="49" charset="-122"/>
                <a:sym typeface="Calibri" panose="020F0502020204030204" pitchFamily="34" charset="0"/>
              </a:rPr>
              <a:t>包是用来组织</a:t>
            </a:r>
            <a:r>
              <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rPr>
              <a:t>UML</a:t>
            </a:r>
            <a:r>
              <a:rPr lang="zh-CN" altLang="en-US" sz="2400" b="1">
                <a:solidFill>
                  <a:srgbClr val="FF0000"/>
                </a:solidFill>
                <a:latin typeface="黑体" panose="02010609060101010101" pitchFamily="49" charset="-122"/>
                <a:ea typeface="黑体" panose="02010609060101010101" pitchFamily="49" charset="-122"/>
                <a:sym typeface="Calibri" panose="020F0502020204030204" pitchFamily="34" charset="0"/>
              </a:rPr>
              <a:t>的基本分组事物。它也有变体，如框架、模型和子系统。</a:t>
            </a:r>
            <a:endPar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65543"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zh-CN" altLang="en-US" sz="3600" b="1">
                <a:solidFill>
                  <a:schemeClr val="bg1"/>
                </a:solidFill>
                <a:sym typeface="Calibri" panose="020F0502020204030204" pitchFamily="34" charset="0"/>
              </a:rPr>
              <a:t>分组事物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9AEC7CD7-7CDE-40A5-A2FE-3159F143E310}" type="datetime1">
              <a:rPr lang="zh-CN" altLang="en-US"/>
              <a:pPr>
                <a:defRPr/>
              </a:pPr>
              <a:t>2018/10/14</a:t>
            </a:fld>
            <a:endParaRPr lang="zh-CN" altLang="zh-CN"/>
          </a:p>
        </p:txBody>
      </p:sp>
      <p:sp>
        <p:nvSpPr>
          <p:cNvPr id="3" name="灯片编号占位符 2"/>
          <p:cNvSpPr>
            <a:spLocks noGrp="1"/>
          </p:cNvSpPr>
          <p:nvPr>
            <p:ph type="sldNum" sz="quarter" idx="12"/>
          </p:nvPr>
        </p:nvSpPr>
        <p:spPr/>
        <p:txBody>
          <a:bodyPr/>
          <a:lstStyle/>
          <a:p>
            <a:pPr>
              <a:defRPr/>
            </a:pPr>
            <a:fld id="{0659ABF3-58AE-4F76-A7FD-A224F05D8A68}" type="slidenum">
              <a:rPr lang="zh-CN" altLang="en-US" smtClean="0"/>
              <a:pPr>
                <a:defRPr/>
              </a:pPr>
              <a:t>38</a:t>
            </a:fld>
            <a:endParaRPr lang="zh-CN" altLang="en-US" sz="1800">
              <a:solidFill>
                <a:schemeClr val="tx1"/>
              </a:solidFill>
            </a:endParaRPr>
          </a:p>
        </p:txBody>
      </p:sp>
      <p:pic>
        <p:nvPicPr>
          <p:cNvPr id="65546" name="图片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67587" name="Group 4"/>
          <p:cNvGrpSpPr>
            <a:grpSpLocks/>
          </p:cNvGrpSpPr>
          <p:nvPr/>
        </p:nvGrpSpPr>
        <p:grpSpPr bwMode="auto">
          <a:xfrm>
            <a:off x="0" y="6734175"/>
            <a:ext cx="12192000" cy="138113"/>
            <a:chOff x="0" y="0"/>
            <a:chExt cx="12231884" cy="334101"/>
          </a:xfrm>
        </p:grpSpPr>
        <p:sp>
          <p:nvSpPr>
            <p:cNvPr id="6761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761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761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761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761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67588"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7589"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7590"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7591"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7592"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7593"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7594"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7595"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7596"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7597"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7598"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7599"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7600"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7601"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7602"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7603"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7604"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7605"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7606"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7607"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67608"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注释事物</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67609" name="矩形 1"/>
          <p:cNvSpPr>
            <a:spLocks noChangeArrowheads="1"/>
          </p:cNvSpPr>
          <p:nvPr/>
        </p:nvSpPr>
        <p:spPr bwMode="auto">
          <a:xfrm>
            <a:off x="6156325" y="1712913"/>
            <a:ext cx="4779963"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2E3740"/>
                </a:solidFill>
                <a:sym typeface="宋体" panose="02010600030101010101" pitchFamily="2" charset="-122"/>
              </a:rPr>
              <a:t>注释事物是</a:t>
            </a:r>
            <a:r>
              <a:rPr lang="en-US" altLang="zh-CN" sz="2800">
                <a:solidFill>
                  <a:srgbClr val="2E3740"/>
                </a:solidFill>
                <a:sym typeface="宋体" panose="02010600030101010101" pitchFamily="2" charset="-122"/>
              </a:rPr>
              <a:t>UML</a:t>
            </a:r>
            <a:r>
              <a:rPr lang="zh-CN" altLang="en-US" sz="2800">
                <a:solidFill>
                  <a:srgbClr val="2E3740"/>
                </a:solidFill>
                <a:sym typeface="宋体" panose="02010600030101010101" pitchFamily="2" charset="-122"/>
              </a:rPr>
              <a:t>模型的解释部分，用来</a:t>
            </a:r>
            <a:r>
              <a:rPr lang="zh-CN" altLang="en-US" sz="2800">
                <a:solidFill>
                  <a:srgbClr val="FF0000"/>
                </a:solidFill>
                <a:sym typeface="宋体" panose="02010600030101010101" pitchFamily="2" charset="-122"/>
              </a:rPr>
              <a:t>描述、说明</a:t>
            </a:r>
            <a:r>
              <a:rPr lang="zh-CN" altLang="en-US" sz="2800">
                <a:solidFill>
                  <a:srgbClr val="2E3740"/>
                </a:solidFill>
                <a:sym typeface="宋体" panose="02010600030101010101" pitchFamily="2" charset="-122"/>
              </a:rPr>
              <a:t>和</a:t>
            </a:r>
            <a:r>
              <a:rPr lang="zh-CN" altLang="en-US" sz="2800">
                <a:solidFill>
                  <a:srgbClr val="FF0000"/>
                </a:solidFill>
                <a:sym typeface="宋体" panose="02010600030101010101" pitchFamily="2" charset="-122"/>
              </a:rPr>
              <a:t>标注</a:t>
            </a:r>
            <a:r>
              <a:rPr lang="zh-CN" altLang="en-US" sz="2800">
                <a:solidFill>
                  <a:srgbClr val="2E3740"/>
                </a:solidFill>
                <a:sym typeface="宋体" panose="02010600030101010101" pitchFamily="2" charset="-122"/>
              </a:rPr>
              <a:t>模型中的任何元素。</a:t>
            </a:r>
          </a:p>
        </p:txBody>
      </p:sp>
      <p:sp>
        <p:nvSpPr>
          <p:cNvPr id="67610"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的结构</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01BCF8CE-8EB2-46E7-B189-921733CB47C5}" type="datetime1">
              <a:rPr lang="zh-CN" altLang="en-US"/>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1251D122-3706-4903-9406-C8D4F8970370}" type="slidenum">
              <a:rPr lang="zh-CN" altLang="en-US" smtClean="0"/>
              <a:pPr>
                <a:defRPr/>
              </a:pPr>
              <a:t>39</a:t>
            </a:fld>
            <a:endParaRPr lang="zh-CN" altLang="en-US" sz="1800">
              <a:solidFill>
                <a:schemeClr val="tx1"/>
              </a:solidFill>
            </a:endParaRPr>
          </a:p>
        </p:txBody>
      </p:sp>
      <p:pic>
        <p:nvPicPr>
          <p:cNvPr id="67613" name="图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19" name="文本框 7"/>
          <p:cNvSpPr>
            <a:spLocks noChangeArrowheads="1"/>
          </p:cNvSpPr>
          <p:nvPr/>
        </p:nvSpPr>
        <p:spPr bwMode="auto">
          <a:xfrm rot="-910717">
            <a:off x="649288" y="190500"/>
            <a:ext cx="14049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zh-CN" sz="1600" b="1">
                <a:solidFill>
                  <a:schemeClr val="bg1"/>
                </a:solidFill>
                <a:sym typeface="Calibri" panose="020F0502020204030204" pitchFamily="34" charset="0"/>
              </a:rPr>
              <a:t> </a:t>
            </a: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lnSpc>
                <a:spcPct val="100000"/>
              </a:lnSpc>
              <a:spcBef>
                <a:spcPct val="0"/>
              </a:spcBef>
              <a:buFontTx/>
              <a:buNone/>
            </a:pPr>
            <a:r>
              <a:rPr lang="zh-CN" altLang="en-US" b="1">
                <a:solidFill>
                  <a:schemeClr val="bg1"/>
                </a:solidFill>
                <a:sym typeface="宋体" panose="02010600030101010101" pitchFamily="2" charset="-122"/>
              </a:rPr>
              <a:t>目录</a:t>
            </a:r>
            <a:endParaRPr lang="zh-CN" altLang="zh-CN" b="1">
              <a:solidFill>
                <a:schemeClr val="bg1"/>
              </a:solidFill>
              <a:sym typeface="宋体" panose="02010600030101010101" pitchFamily="2" charset="-122"/>
            </a:endParaRPr>
          </a:p>
        </p:txBody>
      </p:sp>
      <p:grpSp>
        <p:nvGrpSpPr>
          <p:cNvPr id="9220" name="Group 4"/>
          <p:cNvGrpSpPr>
            <a:grpSpLocks/>
          </p:cNvGrpSpPr>
          <p:nvPr/>
        </p:nvGrpSpPr>
        <p:grpSpPr bwMode="auto">
          <a:xfrm>
            <a:off x="0" y="6734175"/>
            <a:ext cx="12192000" cy="138113"/>
            <a:chOff x="0" y="0"/>
            <a:chExt cx="12231884" cy="334101"/>
          </a:xfrm>
        </p:grpSpPr>
        <p:sp>
          <p:nvSpPr>
            <p:cNvPr id="923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3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3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3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3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9221" name="文本框 16"/>
          <p:cNvSpPr>
            <a:spLocks noChangeArrowheads="1"/>
          </p:cNvSpPr>
          <p:nvPr/>
        </p:nvSpPr>
        <p:spPr bwMode="auto">
          <a:xfrm>
            <a:off x="2865438" y="1276350"/>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4000" b="1" i="1">
                <a:solidFill>
                  <a:srgbClr val="ED4989"/>
                </a:solidFill>
                <a:sym typeface="Calibri" panose="020F0502020204030204" pitchFamily="34" charset="0"/>
              </a:rPr>
              <a:t>05.</a:t>
            </a:r>
            <a:endParaRPr lang="zh-CN" altLang="en-US" sz="4000" b="1" i="1">
              <a:solidFill>
                <a:srgbClr val="ED4989"/>
              </a:solidFill>
              <a:sym typeface="Calibri" panose="020F0502020204030204" pitchFamily="34" charset="0"/>
            </a:endParaRPr>
          </a:p>
        </p:txBody>
      </p:sp>
      <p:sp>
        <p:nvSpPr>
          <p:cNvPr id="9222" name="矩形 20"/>
          <p:cNvSpPr>
            <a:spLocks noChangeArrowheads="1"/>
          </p:cNvSpPr>
          <p:nvPr/>
        </p:nvSpPr>
        <p:spPr bwMode="auto">
          <a:xfrm rot="-361439">
            <a:off x="3781425" y="1139825"/>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3" action="ppaction://hlinksldjump"/>
              </a:rPr>
              <a:t>UML</a:t>
            </a:r>
            <a:r>
              <a:rPr lang="zh-CN" altLang="en-US"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3" action="ppaction://hlinksldjump"/>
              </a:rPr>
              <a:t>的图</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9223" name="直角三角形 23"/>
          <p:cNvSpPr>
            <a:spLocks noChangeArrowheads="1"/>
          </p:cNvSpPr>
          <p:nvPr/>
        </p:nvSpPr>
        <p:spPr bwMode="auto">
          <a:xfrm rot="-370201" flipH="1" flipV="1">
            <a:off x="7775575" y="1365250"/>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4" name="矩形 23"/>
          <p:cNvSpPr/>
          <p:nvPr/>
        </p:nvSpPr>
        <p:spPr>
          <a:xfrm rot="21244153">
            <a:off x="4230688" y="2868613"/>
            <a:ext cx="2828925" cy="396875"/>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4" action="ppaction://hlinksldjump"/>
              </a:rPr>
              <a:t>05.10 </a:t>
            </a:r>
            <a:r>
              <a:rPr lang="zh-CN" altLang="en-US" sz="2800" dirty="0">
                <a:solidFill>
                  <a:schemeClr val="bg1"/>
                </a:solidFill>
                <a:hlinkClick r:id="rId4" action="ppaction://hlinksldjump"/>
              </a:rPr>
              <a:t>部署图</a:t>
            </a:r>
            <a:endParaRPr lang="zh-CN" altLang="en-US" sz="2800" dirty="0">
              <a:solidFill>
                <a:schemeClr val="bg1"/>
              </a:solidFill>
            </a:endParaRPr>
          </a:p>
        </p:txBody>
      </p:sp>
      <p:sp>
        <p:nvSpPr>
          <p:cNvPr id="28" name="矩形 27"/>
          <p:cNvSpPr/>
          <p:nvPr/>
        </p:nvSpPr>
        <p:spPr>
          <a:xfrm rot="21244153">
            <a:off x="5219700" y="2220913"/>
            <a:ext cx="2828925" cy="39687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5" action="ppaction://hlinksldjump"/>
              </a:rPr>
              <a:t>05.9 </a:t>
            </a:r>
            <a:r>
              <a:rPr lang="zh-CN" altLang="en-US" sz="2800" dirty="0">
                <a:hlinkClick r:id="rId5" action="ppaction://hlinksldjump"/>
              </a:rPr>
              <a:t>活动图</a:t>
            </a:r>
            <a:endParaRPr lang="zh-CN" altLang="en-US" sz="2800" dirty="0"/>
          </a:p>
        </p:txBody>
      </p:sp>
      <p:sp>
        <p:nvSpPr>
          <p:cNvPr id="29" name="矩形 28"/>
          <p:cNvSpPr/>
          <p:nvPr/>
        </p:nvSpPr>
        <p:spPr>
          <a:xfrm rot="21244153">
            <a:off x="4060825" y="1800225"/>
            <a:ext cx="2828925" cy="396875"/>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6" action="ppaction://hlinksldjump"/>
              </a:rPr>
              <a:t>05.8 </a:t>
            </a:r>
            <a:r>
              <a:rPr lang="zh-CN" altLang="en-US" sz="2800" dirty="0">
                <a:solidFill>
                  <a:schemeClr val="bg1"/>
                </a:solidFill>
                <a:hlinkClick r:id="rId6" action="ppaction://hlinksldjump"/>
              </a:rPr>
              <a:t>状态图</a:t>
            </a:r>
            <a:endParaRPr lang="zh-CN" altLang="en-US" sz="2800" dirty="0">
              <a:solidFill>
                <a:schemeClr val="bg1"/>
              </a:solidFill>
            </a:endParaRPr>
          </a:p>
        </p:txBody>
      </p:sp>
      <p:sp>
        <p:nvSpPr>
          <p:cNvPr id="30" name="矩形 29"/>
          <p:cNvSpPr/>
          <p:nvPr/>
        </p:nvSpPr>
        <p:spPr>
          <a:xfrm rot="21244153">
            <a:off x="5335588" y="3289300"/>
            <a:ext cx="2828925" cy="39687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7" action="ppaction://hlinksldjump"/>
              </a:rPr>
              <a:t>05.11 </a:t>
            </a:r>
            <a:r>
              <a:rPr lang="zh-CN" altLang="en-US" sz="2800" dirty="0">
                <a:hlinkClick r:id="rId7" action="ppaction://hlinksldjump"/>
              </a:rPr>
              <a:t>包图</a:t>
            </a:r>
            <a:endParaRPr lang="zh-CN" altLang="en-US" sz="2800" dirty="0"/>
          </a:p>
        </p:txBody>
      </p:sp>
      <p:sp>
        <p:nvSpPr>
          <p:cNvPr id="35" name="矩形 34"/>
          <p:cNvSpPr/>
          <p:nvPr/>
        </p:nvSpPr>
        <p:spPr>
          <a:xfrm rot="21244153">
            <a:off x="5332413" y="4346575"/>
            <a:ext cx="3049587" cy="39687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8" action="ppaction://hlinksldjump"/>
              </a:rPr>
              <a:t>05.13 </a:t>
            </a:r>
            <a:r>
              <a:rPr lang="zh-CN" altLang="en-US" sz="2800" dirty="0">
                <a:hlinkClick r:id="rId8" action="ppaction://hlinksldjump"/>
              </a:rPr>
              <a:t>交互概念图</a:t>
            </a:r>
            <a:endParaRPr lang="zh-CN" altLang="en-US" sz="2800" dirty="0"/>
          </a:p>
        </p:txBody>
      </p:sp>
      <p:sp>
        <p:nvSpPr>
          <p:cNvPr id="36" name="矩形 35"/>
          <p:cNvSpPr/>
          <p:nvPr/>
        </p:nvSpPr>
        <p:spPr>
          <a:xfrm rot="21244153">
            <a:off x="4175125" y="3937000"/>
            <a:ext cx="2828925" cy="396875"/>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8" action="ppaction://hlinksldjump"/>
              </a:rPr>
              <a:t>05.12 </a:t>
            </a:r>
            <a:r>
              <a:rPr lang="zh-CN" altLang="en-US" sz="2800" dirty="0">
                <a:solidFill>
                  <a:schemeClr val="bg1"/>
                </a:solidFill>
                <a:hlinkClick r:id="rId8" action="ppaction://hlinksldjump"/>
              </a:rPr>
              <a:t>定时图</a:t>
            </a:r>
            <a:endParaRPr lang="zh-CN" altLang="en-US" sz="2800" dirty="0">
              <a:solidFill>
                <a:schemeClr val="bg1"/>
              </a:solidFill>
            </a:endParaRPr>
          </a:p>
        </p:txBody>
      </p:sp>
      <p:sp>
        <p:nvSpPr>
          <p:cNvPr id="2" name="日期占位符 1"/>
          <p:cNvSpPr>
            <a:spLocks noGrp="1"/>
          </p:cNvSpPr>
          <p:nvPr>
            <p:ph type="dt" sz="quarter" idx="10"/>
          </p:nvPr>
        </p:nvSpPr>
        <p:spPr/>
        <p:txBody>
          <a:bodyPr/>
          <a:lstStyle/>
          <a:p>
            <a:pPr>
              <a:defRPr/>
            </a:pPr>
            <a:fld id="{B24830E9-41EB-4283-B734-2CB6F734D21C}" type="datetime1">
              <a:rPr lang="zh-CN" altLang="en-US"/>
              <a:pPr>
                <a:defRPr/>
              </a:pPr>
              <a:t>2018/10/14</a:t>
            </a:fld>
            <a:endParaRPr lang="zh-CN" altLang="zh-CN"/>
          </a:p>
        </p:txBody>
      </p:sp>
      <p:sp>
        <p:nvSpPr>
          <p:cNvPr id="3" name="灯片编号占位符 2"/>
          <p:cNvSpPr>
            <a:spLocks noGrp="1"/>
          </p:cNvSpPr>
          <p:nvPr>
            <p:ph type="sldNum" sz="quarter" idx="12"/>
          </p:nvPr>
        </p:nvSpPr>
        <p:spPr/>
        <p:txBody>
          <a:bodyPr/>
          <a:lstStyle/>
          <a:p>
            <a:pPr>
              <a:defRPr/>
            </a:pPr>
            <a:fld id="{16C40F27-2316-40A5-806D-0B383798D752}" type="slidenum">
              <a:rPr lang="zh-CN" altLang="en-US" smtClean="0"/>
              <a:pPr>
                <a:defRPr/>
              </a:pPr>
              <a:t>4</a:t>
            </a:fld>
            <a:endParaRPr lang="zh-CN" altLang="en-US" sz="1800">
              <a:solidFill>
                <a:schemeClr val="tx1"/>
              </a:solidFill>
            </a:endParaRPr>
          </a:p>
        </p:txBody>
      </p:sp>
      <p:pic>
        <p:nvPicPr>
          <p:cNvPr id="9232" name="图片 2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68611" name="Group 4"/>
          <p:cNvGrpSpPr>
            <a:grpSpLocks/>
          </p:cNvGrpSpPr>
          <p:nvPr/>
        </p:nvGrpSpPr>
        <p:grpSpPr bwMode="auto">
          <a:xfrm>
            <a:off x="0" y="6734175"/>
            <a:ext cx="12192000" cy="138113"/>
            <a:chOff x="0" y="0"/>
            <a:chExt cx="12231884" cy="334101"/>
          </a:xfrm>
        </p:grpSpPr>
        <p:sp>
          <p:nvSpPr>
            <p:cNvPr id="6861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862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862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862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862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9" name="矩形 11"/>
          <p:cNvSpPr>
            <a:spLocks noChangeArrowheads="1"/>
          </p:cNvSpPr>
          <p:nvPr/>
        </p:nvSpPr>
        <p:spPr bwMode="auto">
          <a:xfrm>
            <a:off x="536575" y="1901825"/>
            <a:ext cx="5575300"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注解（</a:t>
            </a:r>
            <a:r>
              <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rPr>
              <a:t>note</a:t>
            </a: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40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spcBef>
                <a:spcPct val="0"/>
              </a:spcBef>
              <a:buFontTx/>
              <a:buNone/>
            </a:pPr>
            <a:r>
              <a:rPr lang="zh-CN" altLang="en-US">
                <a:solidFill>
                  <a:srgbClr val="2E3740"/>
                </a:solidFill>
                <a:sym typeface="宋体" panose="02010600030101010101" pitchFamily="2" charset="-122"/>
              </a:rPr>
              <a:t>注解是依附于一个元素或一组元素之上对它进行约束或解释的简单符号。</a:t>
            </a:r>
          </a:p>
        </p:txBody>
      </p:sp>
      <p:pic>
        <p:nvPicPr>
          <p:cNvPr id="10" name="Picture 3" descr="C:\Users\s\AppData\Local\Temp\WeChat Files\670191726773179078.jpg"/>
          <p:cNvPicPr>
            <a:picLocks noChangeAspect="1" noChangeArrowheads="1"/>
          </p:cNvPicPr>
          <p:nvPr/>
        </p:nvPicPr>
        <p:blipFill>
          <a:blip r:embed="rId4">
            <a:lum bright="40000" contrast="30000"/>
            <a:extLst>
              <a:ext uri="{28A0092B-C50C-407E-A947-70E740481C1C}">
                <a14:useLocalDpi xmlns:a14="http://schemas.microsoft.com/office/drawing/2010/main" val="0"/>
              </a:ext>
            </a:extLst>
          </a:blip>
          <a:srcRect/>
          <a:stretch>
            <a:fillRect/>
          </a:stretch>
        </p:blipFill>
        <p:spPr bwMode="auto">
          <a:xfrm rot="-192963">
            <a:off x="6042025" y="350838"/>
            <a:ext cx="4787900"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9"/>
          <p:cNvSpPr>
            <a:spLocks noChangeArrowheads="1"/>
          </p:cNvSpPr>
          <p:nvPr/>
        </p:nvSpPr>
        <p:spPr bwMode="auto">
          <a:xfrm>
            <a:off x="6521450" y="3246438"/>
            <a:ext cx="527843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该元素是可以包含在</a:t>
            </a:r>
            <a:r>
              <a:rPr lang="en-US" altLang="zh-CN" sz="2400" b="1">
                <a:solidFill>
                  <a:srgbClr val="FF0000"/>
                </a:solidFill>
                <a:latin typeface="黑体" panose="02010609060101010101" pitchFamily="49" charset="-122"/>
                <a:ea typeface="黑体" panose="02010609060101010101" pitchFamily="49" charset="-122"/>
                <a:sym typeface="宋体" panose="02010600030101010101" pitchFamily="2" charset="-122"/>
              </a:rPr>
              <a:t>UML</a:t>
            </a: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模型中的基本注释事物。通常可以用注解中所含的约束或解释来修饰图，最好是把注释表示成形式或非形式化的文本。这种元素也有变体，例如需求（从模型的外部来描述想得到的行为）。</a:t>
            </a:r>
            <a:endPar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68615"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zh-CN" altLang="en-US" sz="3600" b="1">
                <a:solidFill>
                  <a:schemeClr val="bg1"/>
                </a:solidFill>
                <a:sym typeface="Calibri" panose="020F0502020204030204" pitchFamily="34" charset="0"/>
              </a:rPr>
              <a:t>注释事物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AD04B3E4-EC4F-4655-9246-36F896CA8497}" type="datetime1">
              <a:rPr lang="zh-CN" altLang="en-US"/>
              <a:pPr>
                <a:defRPr/>
              </a:pPr>
              <a:t>2018/10/14</a:t>
            </a:fld>
            <a:endParaRPr lang="zh-CN" altLang="zh-CN"/>
          </a:p>
        </p:txBody>
      </p:sp>
      <p:sp>
        <p:nvSpPr>
          <p:cNvPr id="3" name="灯片编号占位符 2"/>
          <p:cNvSpPr>
            <a:spLocks noGrp="1"/>
          </p:cNvSpPr>
          <p:nvPr>
            <p:ph type="sldNum" sz="quarter" idx="12"/>
          </p:nvPr>
        </p:nvSpPr>
        <p:spPr/>
        <p:txBody>
          <a:bodyPr/>
          <a:lstStyle/>
          <a:p>
            <a:pPr>
              <a:defRPr/>
            </a:pPr>
            <a:fld id="{218EEA9B-D623-4777-8316-EF5994EDE3C5}" type="slidenum">
              <a:rPr lang="zh-CN" altLang="en-US" smtClean="0"/>
              <a:pPr>
                <a:defRPr/>
              </a:pPr>
              <a:t>40</a:t>
            </a:fld>
            <a:endParaRPr lang="zh-CN" altLang="en-US" sz="1800">
              <a:solidFill>
                <a:schemeClr val="tx1"/>
              </a:solidFill>
            </a:endParaRPr>
          </a:p>
        </p:txBody>
      </p:sp>
      <p:pic>
        <p:nvPicPr>
          <p:cNvPr id="68618" name="图片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pPr>
            <a:fld id="{28E455C0-6C73-4EC6-A9A2-C13D7F87101F}" type="slidenum">
              <a:rPr lang="zh-CN" altLang="en-US" sz="1200" smtClean="0">
                <a:solidFill>
                  <a:srgbClr val="898989"/>
                </a:solidFill>
                <a:latin typeface="Arial" panose="020B0604020202020204" pitchFamily="34" charset="0"/>
              </a:rPr>
              <a:pPr fontAlgn="base">
                <a:lnSpc>
                  <a:spcPct val="100000"/>
                </a:lnSpc>
                <a:spcBef>
                  <a:spcPct val="0"/>
                </a:spcBef>
                <a:spcAft>
                  <a:spcPct val="0"/>
                </a:spcAft>
                <a:buFontTx/>
                <a:buNone/>
              </a:pPr>
              <a:t>41</a:t>
            </a:fld>
            <a:endParaRPr lang="zh-CN" altLang="en-US" sz="1800" smtClean="0">
              <a:latin typeface="Arial" panose="020B0604020202020204" pitchFamily="34" charset="0"/>
            </a:endParaRPr>
          </a:p>
        </p:txBody>
      </p:sp>
      <p:sp>
        <p:nvSpPr>
          <p:cNvPr id="70659"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70660" name="Group 4"/>
          <p:cNvGrpSpPr>
            <a:grpSpLocks/>
          </p:cNvGrpSpPr>
          <p:nvPr/>
        </p:nvGrpSpPr>
        <p:grpSpPr bwMode="auto">
          <a:xfrm>
            <a:off x="0" y="6734175"/>
            <a:ext cx="12192000" cy="138113"/>
            <a:chOff x="0" y="0"/>
            <a:chExt cx="12231884" cy="334101"/>
          </a:xfrm>
        </p:grpSpPr>
        <p:sp>
          <p:nvSpPr>
            <p:cNvPr id="7067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067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067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067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067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5126" name="任意多边形 2"/>
          <p:cNvSpPr>
            <a:spLocks noChangeArrowheads="1"/>
          </p:cNvSpPr>
          <p:nvPr/>
        </p:nvSpPr>
        <p:spPr bwMode="auto">
          <a:xfrm>
            <a:off x="4394200" y="1962150"/>
            <a:ext cx="1685925" cy="1676400"/>
          </a:xfrm>
          <a:custGeom>
            <a:avLst/>
            <a:gdLst>
              <a:gd name="T0" fmla="*/ 1686325 w 1685845"/>
              <a:gd name="T1" fmla="*/ 27 h 1676401"/>
              <a:gd name="T2" fmla="*/ 1682402 w 1685845"/>
              <a:gd name="T3" fmla="*/ 696292 h 1676401"/>
              <a:gd name="T4" fmla="*/ 985585 w 1685845"/>
              <a:gd name="T5" fmla="*/ 981393 h 1676401"/>
              <a:gd name="T6" fmla="*/ 696474 w 1685845"/>
              <a:gd name="T7" fmla="*/ 1676395 h 1676401"/>
              <a:gd name="T8" fmla="*/ 0 w 1685845"/>
              <a:gd name="T9" fmla="*/ 1676394 h 1676401"/>
              <a:gd name="T10" fmla="*/ 283694 w 1685845"/>
              <a:gd name="T11" fmla="*/ 743402 h 1676401"/>
              <a:gd name="T12" fmla="*/ 326190 w 1685845"/>
              <a:gd name="T13" fmla="*/ 686287 h 1676401"/>
              <a:gd name="T14" fmla="*/ 222867 w 1685845"/>
              <a:gd name="T15" fmla="*/ 399824 h 1676401"/>
              <a:gd name="T16" fmla="*/ 531917 w 1685845"/>
              <a:gd name="T17" fmla="*/ 453989 h 1676401"/>
              <a:gd name="T18" fmla="*/ 618269 w 1685845"/>
              <a:gd name="T19" fmla="*/ 376276 h 1676401"/>
              <a:gd name="T20" fmla="*/ 168632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341716"/>
                  <a:pt x="100080" y="1017391"/>
                  <a:pt x="283614" y="743402"/>
                </a:cubicBezTo>
                <a:lnTo>
                  <a:pt x="326098" y="686287"/>
                </a:lnTo>
                <a:lnTo>
                  <a:pt x="222801" y="399824"/>
                </a:lnTo>
                <a:lnTo>
                  <a:pt x="531767" y="453989"/>
                </a:lnTo>
                <a:lnTo>
                  <a:pt x="618095" y="376276"/>
                </a:lnTo>
                <a:cubicBezTo>
                  <a:pt x="918260" y="131924"/>
                  <a:pt x="1295386" y="-2173"/>
                  <a:pt x="1685845" y="27"/>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7" name="任意多边形 3"/>
          <p:cNvSpPr>
            <a:spLocks noChangeArrowheads="1"/>
          </p:cNvSpPr>
          <p:nvPr/>
        </p:nvSpPr>
        <p:spPr bwMode="auto">
          <a:xfrm rot="5400000">
            <a:off x="6143625" y="1966913"/>
            <a:ext cx="1685925" cy="1676400"/>
          </a:xfrm>
          <a:custGeom>
            <a:avLst/>
            <a:gdLst>
              <a:gd name="T0" fmla="*/ 0 w 1685845"/>
              <a:gd name="T1" fmla="*/ 1676394 h 1676401"/>
              <a:gd name="T2" fmla="*/ 382366 w 1685845"/>
              <a:gd name="T3" fmla="*/ 610787 h 1676401"/>
              <a:gd name="T4" fmla="*/ 437516 w 1685845"/>
              <a:gd name="T5" fmla="*/ 550233 h 1676401"/>
              <a:gd name="T6" fmla="*/ 357536 w 1685845"/>
              <a:gd name="T7" fmla="*/ 249447 h 1676401"/>
              <a:gd name="T8" fmla="*/ 675771 w 1685845"/>
              <a:gd name="T9" fmla="*/ 334017 h 1676401"/>
              <a:gd name="T10" fmla="*/ 751479 w 1685845"/>
              <a:gd name="T11" fmla="*/ 278380 h 1676401"/>
              <a:gd name="T12" fmla="*/ 1686325 w 1685845"/>
              <a:gd name="T13" fmla="*/ 27 h 1676401"/>
              <a:gd name="T14" fmla="*/ 1682402 w 1685845"/>
              <a:gd name="T15" fmla="*/ 696292 h 1676401"/>
              <a:gd name="T16" fmla="*/ 985585 w 1685845"/>
              <a:gd name="T17" fmla="*/ 981393 h 1676401"/>
              <a:gd name="T18" fmla="*/ 696474 w 1685845"/>
              <a:gd name="T19" fmla="*/ 1676395 h 1676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85845"/>
              <a:gd name="T31" fmla="*/ 0 h 1676401"/>
              <a:gd name="T32" fmla="*/ 1685845 w 1685845"/>
              <a:gd name="T33" fmla="*/ 1676401 h 1676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85845" h="1676401">
                <a:moveTo>
                  <a:pt x="0" y="1676400"/>
                </a:moveTo>
                <a:cubicBezTo>
                  <a:pt x="0" y="1285935"/>
                  <a:pt x="136219" y="909570"/>
                  <a:pt x="382258" y="610787"/>
                </a:cubicBezTo>
                <a:lnTo>
                  <a:pt x="437390" y="550233"/>
                </a:lnTo>
                <a:lnTo>
                  <a:pt x="357434" y="249447"/>
                </a:lnTo>
                <a:lnTo>
                  <a:pt x="675579" y="334017"/>
                </a:lnTo>
                <a:lnTo>
                  <a:pt x="751263" y="278380"/>
                </a:lnTo>
                <a:cubicBezTo>
                  <a:pt x="1026282" y="96392"/>
                  <a:pt x="1351166" y="-1859"/>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8" name="任意多边形 4"/>
          <p:cNvSpPr>
            <a:spLocks noChangeArrowheads="1"/>
          </p:cNvSpPr>
          <p:nvPr/>
        </p:nvSpPr>
        <p:spPr bwMode="auto">
          <a:xfrm rot="10800000">
            <a:off x="6138863" y="3733800"/>
            <a:ext cx="1685925" cy="1676400"/>
          </a:xfrm>
          <a:custGeom>
            <a:avLst/>
            <a:gdLst>
              <a:gd name="T0" fmla="*/ 696474 w 1685845"/>
              <a:gd name="T1" fmla="*/ 1676395 h 1676401"/>
              <a:gd name="T2" fmla="*/ 0 w 1685845"/>
              <a:gd name="T3" fmla="*/ 1676394 h 1676401"/>
              <a:gd name="T4" fmla="*/ 283694 w 1685845"/>
              <a:gd name="T5" fmla="*/ 743402 h 1676401"/>
              <a:gd name="T6" fmla="*/ 284867 w 1685845"/>
              <a:gd name="T7" fmla="*/ 741830 h 1676401"/>
              <a:gd name="T8" fmla="*/ 159818 w 1685845"/>
              <a:gd name="T9" fmla="*/ 469217 h 1676401"/>
              <a:gd name="T10" fmla="*/ 484704 w 1685845"/>
              <a:gd name="T11" fmla="*/ 498419 h 1676401"/>
              <a:gd name="T12" fmla="*/ 494488 w 1685845"/>
              <a:gd name="T13" fmla="*/ 487672 h 1676401"/>
              <a:gd name="T14" fmla="*/ 1686325 w 1685845"/>
              <a:gd name="T15" fmla="*/ 27 h 1676401"/>
              <a:gd name="T16" fmla="*/ 1682402 w 1685845"/>
              <a:gd name="T17" fmla="*/ 696292 h 1676401"/>
              <a:gd name="T18" fmla="*/ 985585 w 1685845"/>
              <a:gd name="T19" fmla="*/ 981393 h 1676401"/>
              <a:gd name="T20" fmla="*/ 696474 w 1685845"/>
              <a:gd name="T21" fmla="*/ 1676395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696276" y="1676401"/>
                </a:moveTo>
                <a:lnTo>
                  <a:pt x="0" y="1676400"/>
                </a:lnTo>
                <a:cubicBezTo>
                  <a:pt x="0" y="1341716"/>
                  <a:pt x="100080" y="1017391"/>
                  <a:pt x="283614" y="743402"/>
                </a:cubicBezTo>
                <a:lnTo>
                  <a:pt x="284783" y="741830"/>
                </a:lnTo>
                <a:lnTo>
                  <a:pt x="159770" y="469217"/>
                </a:lnTo>
                <a:lnTo>
                  <a:pt x="484566" y="498419"/>
                </a:lnTo>
                <a:lnTo>
                  <a:pt x="494350" y="487672"/>
                </a:lnTo>
                <a:cubicBezTo>
                  <a:pt x="810781" y="173019"/>
                  <a:pt x="1239606" y="-2487"/>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9" name="任意多边形 5"/>
          <p:cNvSpPr>
            <a:spLocks noChangeArrowheads="1"/>
          </p:cNvSpPr>
          <p:nvPr/>
        </p:nvSpPr>
        <p:spPr bwMode="auto">
          <a:xfrm rot="-5400000">
            <a:off x="4389437" y="3729038"/>
            <a:ext cx="1685925" cy="1676400"/>
          </a:xfrm>
          <a:custGeom>
            <a:avLst/>
            <a:gdLst>
              <a:gd name="T0" fmla="*/ 1686325 w 1685845"/>
              <a:gd name="T1" fmla="*/ 27 h 1676401"/>
              <a:gd name="T2" fmla="*/ 1682402 w 1685845"/>
              <a:gd name="T3" fmla="*/ 696292 h 1676401"/>
              <a:gd name="T4" fmla="*/ 985585 w 1685845"/>
              <a:gd name="T5" fmla="*/ 981393 h 1676401"/>
              <a:gd name="T6" fmla="*/ 696474 w 1685845"/>
              <a:gd name="T7" fmla="*/ 1676395 h 1676401"/>
              <a:gd name="T8" fmla="*/ 0 w 1685845"/>
              <a:gd name="T9" fmla="*/ 1676394 h 1676401"/>
              <a:gd name="T10" fmla="*/ 494488 w 1685845"/>
              <a:gd name="T11" fmla="*/ 487672 h 1676401"/>
              <a:gd name="T12" fmla="*/ 548987 w 1685845"/>
              <a:gd name="T13" fmla="*/ 438628 h 1676401"/>
              <a:gd name="T14" fmla="*/ 467073 w 1685845"/>
              <a:gd name="T15" fmla="*/ 130569 h 1676401"/>
              <a:gd name="T16" fmla="*/ 835579 w 1685845"/>
              <a:gd name="T17" fmla="*/ 228498 h 1676401"/>
              <a:gd name="T18" fmla="*/ 892995 w 1685845"/>
              <a:gd name="T19" fmla="*/ 194440 h 1676401"/>
              <a:gd name="T20" fmla="*/ 168632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230154"/>
                  <a:pt x="177919" y="802325"/>
                  <a:pt x="494350" y="487672"/>
                </a:cubicBezTo>
                <a:lnTo>
                  <a:pt x="548831" y="438628"/>
                </a:lnTo>
                <a:lnTo>
                  <a:pt x="466941" y="130569"/>
                </a:lnTo>
                <a:lnTo>
                  <a:pt x="835339" y="228498"/>
                </a:lnTo>
                <a:lnTo>
                  <a:pt x="892743" y="194440"/>
                </a:lnTo>
                <a:cubicBezTo>
                  <a:pt x="1134849" y="66424"/>
                  <a:pt x="1406946" y="-1544"/>
                  <a:pt x="1685845" y="27"/>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70665" name="矩形 11"/>
          <p:cNvSpPr>
            <a:spLocks noChangeArrowheads="1"/>
          </p:cNvSpPr>
          <p:nvPr/>
        </p:nvSpPr>
        <p:spPr bwMode="auto">
          <a:xfrm rot="-3169140">
            <a:off x="4586287" y="2497138"/>
            <a:ext cx="211137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a:solidFill>
                <a:schemeClr val="bg1"/>
              </a:solidFill>
              <a:latin typeface="宋体" panose="02010600030101010101" pitchFamily="2" charset="-122"/>
              <a:sym typeface="宋体" panose="02010600030101010101" pitchFamily="2" charset="-122"/>
            </a:endParaRPr>
          </a:p>
        </p:txBody>
      </p:sp>
      <p:sp>
        <p:nvSpPr>
          <p:cNvPr id="70666" name="矩形 12"/>
          <p:cNvSpPr>
            <a:spLocks noChangeArrowheads="1"/>
          </p:cNvSpPr>
          <p:nvPr/>
        </p:nvSpPr>
        <p:spPr bwMode="auto">
          <a:xfrm rot="3339903">
            <a:off x="5535613" y="2540000"/>
            <a:ext cx="21113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a:solidFill>
                <a:schemeClr val="bg1"/>
              </a:solidFill>
              <a:latin typeface="宋体" panose="02010600030101010101" pitchFamily="2" charset="-122"/>
              <a:sym typeface="宋体" panose="02010600030101010101" pitchFamily="2" charset="-122"/>
            </a:endParaRPr>
          </a:p>
        </p:txBody>
      </p:sp>
      <p:sp>
        <p:nvSpPr>
          <p:cNvPr id="5133" name="矩形 13"/>
          <p:cNvSpPr>
            <a:spLocks noChangeArrowheads="1"/>
          </p:cNvSpPr>
          <p:nvPr/>
        </p:nvSpPr>
        <p:spPr bwMode="auto">
          <a:xfrm>
            <a:off x="1627188" y="1522413"/>
            <a:ext cx="287972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3600" b="1">
                <a:solidFill>
                  <a:srgbClr val="2E3740"/>
                </a:solidFill>
                <a:latin typeface="黑体" panose="02010609060101010101" pitchFamily="49" charset="-122"/>
                <a:ea typeface="黑体" panose="02010609060101010101" pitchFamily="49" charset="-122"/>
                <a:sym typeface="宋体" panose="02010600030101010101" pitchFamily="2" charset="-122"/>
              </a:rPr>
              <a:t>依赖</a:t>
            </a:r>
            <a:endPar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spcBef>
                <a:spcPct val="0"/>
              </a:spcBef>
              <a:buFontTx/>
              <a:buNone/>
            </a:pPr>
            <a:r>
              <a:rPr lang="en-US" altLang="zh-CN" sz="3600" b="1">
                <a:latin typeface="黑体" panose="02010609060101010101" pitchFamily="49" charset="-122"/>
                <a:ea typeface="黑体" panose="02010609060101010101" pitchFamily="49" charset="-122"/>
                <a:sym typeface="宋体" panose="02010600030101010101" pitchFamily="2" charset="-122"/>
              </a:rPr>
              <a:t>Dependency</a:t>
            </a:r>
            <a:endPar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70668" name="矩形 9"/>
          <p:cNvSpPr>
            <a:spLocks noChangeArrowheads="1"/>
          </p:cNvSpPr>
          <p:nvPr/>
        </p:nvSpPr>
        <p:spPr bwMode="auto">
          <a:xfrm>
            <a:off x="5165725" y="2624138"/>
            <a:ext cx="19050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en-US" altLang="zh-CN" sz="4400" b="1">
                <a:solidFill>
                  <a:srgbClr val="2E3740"/>
                </a:solidFill>
                <a:latin typeface="黑体" panose="02010609060101010101" pitchFamily="49" charset="-122"/>
                <a:ea typeface="黑体" panose="02010609060101010101" pitchFamily="49" charset="-122"/>
                <a:sym typeface="宋体" panose="02010600030101010101" pitchFamily="2" charset="-122"/>
              </a:rPr>
              <a:t>UML</a:t>
            </a:r>
            <a:r>
              <a:rPr lang="zh-CN" altLang="en-US" sz="4400" b="1">
                <a:solidFill>
                  <a:srgbClr val="2E3740"/>
                </a:solidFill>
                <a:latin typeface="黑体" panose="02010609060101010101" pitchFamily="49" charset="-122"/>
                <a:ea typeface="黑体" panose="02010609060101010101" pitchFamily="49" charset="-122"/>
                <a:sym typeface="宋体" panose="02010600030101010101" pitchFamily="2" charset="-122"/>
              </a:rPr>
              <a:t>中的关系</a:t>
            </a:r>
            <a:endParaRPr lang="en-US" altLang="zh-CN" sz="4400" b="1">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2" name="矩形 13"/>
          <p:cNvSpPr>
            <a:spLocks noChangeArrowheads="1"/>
          </p:cNvSpPr>
          <p:nvPr/>
        </p:nvSpPr>
        <p:spPr bwMode="auto">
          <a:xfrm>
            <a:off x="7905750" y="1511300"/>
            <a:ext cx="32766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3600" b="1">
                <a:solidFill>
                  <a:srgbClr val="2E3740"/>
                </a:solidFill>
                <a:latin typeface="黑体" panose="02010609060101010101" pitchFamily="49" charset="-122"/>
                <a:ea typeface="黑体" panose="02010609060101010101" pitchFamily="49" charset="-122"/>
                <a:sym typeface="宋体" panose="02010600030101010101" pitchFamily="2" charset="-122"/>
              </a:rPr>
              <a:t>关联</a:t>
            </a:r>
            <a:endPar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spcBef>
                <a:spcPct val="0"/>
              </a:spcBef>
              <a:buFontTx/>
              <a:buNone/>
            </a:pPr>
            <a:r>
              <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rPr>
              <a:t>Association</a:t>
            </a:r>
          </a:p>
        </p:txBody>
      </p:sp>
      <p:sp>
        <p:nvSpPr>
          <p:cNvPr id="43" name="矩形 13"/>
          <p:cNvSpPr>
            <a:spLocks noChangeArrowheads="1"/>
          </p:cNvSpPr>
          <p:nvPr/>
        </p:nvSpPr>
        <p:spPr bwMode="auto">
          <a:xfrm>
            <a:off x="1538288" y="4148138"/>
            <a:ext cx="4014787"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3600" b="1">
                <a:solidFill>
                  <a:srgbClr val="2E3740"/>
                </a:solidFill>
                <a:latin typeface="黑体" panose="02010609060101010101" pitchFamily="49" charset="-122"/>
                <a:ea typeface="黑体" panose="02010609060101010101" pitchFamily="49" charset="-122"/>
                <a:sym typeface="宋体" panose="02010600030101010101" pitchFamily="2" charset="-122"/>
              </a:rPr>
              <a:t>泛化</a:t>
            </a:r>
            <a:endPar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spcBef>
                <a:spcPct val="0"/>
              </a:spcBef>
              <a:buFontTx/>
              <a:buNone/>
            </a:pPr>
            <a:r>
              <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rPr>
              <a:t>Generalization</a:t>
            </a:r>
          </a:p>
        </p:txBody>
      </p:sp>
      <p:sp>
        <p:nvSpPr>
          <p:cNvPr id="44" name="矩形 13"/>
          <p:cNvSpPr>
            <a:spLocks noChangeArrowheads="1"/>
          </p:cNvSpPr>
          <p:nvPr/>
        </p:nvSpPr>
        <p:spPr bwMode="auto">
          <a:xfrm>
            <a:off x="7923213" y="4095750"/>
            <a:ext cx="3808412"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3600" b="1">
                <a:solidFill>
                  <a:srgbClr val="2E3740"/>
                </a:solidFill>
                <a:latin typeface="黑体" panose="02010609060101010101" pitchFamily="49" charset="-122"/>
                <a:ea typeface="黑体" panose="02010609060101010101" pitchFamily="49" charset="-122"/>
                <a:sym typeface="宋体" panose="02010600030101010101" pitchFamily="2" charset="-122"/>
              </a:rPr>
              <a:t>实现</a:t>
            </a:r>
            <a:endPar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spcBef>
                <a:spcPct val="0"/>
              </a:spcBef>
              <a:buFontTx/>
              <a:buNone/>
            </a:pPr>
            <a:r>
              <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rPr>
              <a:t>Realization</a:t>
            </a:r>
          </a:p>
        </p:txBody>
      </p:sp>
      <p:sp>
        <p:nvSpPr>
          <p:cNvPr id="70672"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的结构</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50457856-A27F-4591-BAE4-FAE2B9DACACF}" type="datetime1">
              <a:rPr lang="zh-CN" altLang="en-US"/>
              <a:pPr>
                <a:defRPr/>
              </a:pPr>
              <a:t>2018/10/14</a:t>
            </a:fld>
            <a:endParaRPr lang="zh-CN" altLang="zh-CN"/>
          </a:p>
        </p:txBody>
      </p:sp>
      <p:pic>
        <p:nvPicPr>
          <p:cNvPr id="70674" name="图片 2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5133"/>
                                        </p:tgtEl>
                                        <p:attrNameLst>
                                          <p:attrName>style.visibility</p:attrName>
                                        </p:attrNameLst>
                                      </p:cBhvr>
                                      <p:to>
                                        <p:strVal val="visible"/>
                                      </p:to>
                                    </p:set>
                                    <p:animEffect transition="in" filter="fade">
                                      <p:cBhvr>
                                        <p:cTn id="7" dur="100"/>
                                        <p:tgtEl>
                                          <p:spTgt spid="5133"/>
                                        </p:tgtEl>
                                      </p:cBhvr>
                                    </p:animEffect>
                                    <p:anim calcmode="lin" valueType="num">
                                      <p:cBhvr>
                                        <p:cTn id="8" dur="400" fill="hold"/>
                                        <p:tgtEl>
                                          <p:spTgt spid="5133"/>
                                        </p:tgtEl>
                                        <p:attrNameLst>
                                          <p:attrName>ppt_x</p:attrName>
                                        </p:attrNameLst>
                                      </p:cBhvr>
                                      <p:tavLst>
                                        <p:tav tm="0">
                                          <p:val>
                                            <p:strVal val="#ppt_x"/>
                                          </p:val>
                                        </p:tav>
                                        <p:tav tm="100000">
                                          <p:val>
                                            <p:strVal val="#ppt_x"/>
                                          </p:val>
                                        </p:tav>
                                      </p:tavLst>
                                    </p:anim>
                                    <p:anim calcmode="lin" valueType="num">
                                      <p:cBhvr>
                                        <p:cTn id="9" dur="400" fill="hold"/>
                                        <p:tgtEl>
                                          <p:spTgt spid="5133"/>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513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513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5126"/>
                                        </p:tgtEl>
                                        <p:attrNameLst>
                                          <p:attrName>style.visibility</p:attrName>
                                        </p:attrNameLst>
                                      </p:cBhvr>
                                      <p:to>
                                        <p:strVal val="visible"/>
                                      </p:to>
                                    </p:set>
                                    <p:animEffect transition="in" filter="fade">
                                      <p:cBhvr>
                                        <p:cTn id="14" dur="100"/>
                                        <p:tgtEl>
                                          <p:spTgt spid="5126"/>
                                        </p:tgtEl>
                                      </p:cBhvr>
                                    </p:animEffect>
                                    <p:anim calcmode="lin" valueType="num">
                                      <p:cBhvr>
                                        <p:cTn id="15" dur="400" fill="hold"/>
                                        <p:tgtEl>
                                          <p:spTgt spid="5126"/>
                                        </p:tgtEl>
                                        <p:attrNameLst>
                                          <p:attrName>ppt_x</p:attrName>
                                        </p:attrNameLst>
                                      </p:cBhvr>
                                      <p:tavLst>
                                        <p:tav tm="0">
                                          <p:val>
                                            <p:strVal val="#ppt_x"/>
                                          </p:val>
                                        </p:tav>
                                        <p:tav tm="100000">
                                          <p:val>
                                            <p:strVal val="#ppt_x"/>
                                          </p:val>
                                        </p:tav>
                                      </p:tavLst>
                                    </p:anim>
                                    <p:anim calcmode="lin" valueType="num">
                                      <p:cBhvr>
                                        <p:cTn id="16" dur="400" fill="hold"/>
                                        <p:tgtEl>
                                          <p:spTgt spid="5126"/>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512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512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3" presetClass="entr" presetSubtype="0" fill="hold" grpId="0" nodeType="clickEffect">
                                  <p:stCondLst>
                                    <p:cond delay="0"/>
                                  </p:stCondLst>
                                  <p:childTnLst>
                                    <p:set>
                                      <p:cBhvr>
                                        <p:cTn id="22" dur="1" fill="hold">
                                          <p:stCondLst>
                                            <p:cond delay="0"/>
                                          </p:stCondLst>
                                        </p:cTn>
                                        <p:tgtEl>
                                          <p:spTgt spid="5127"/>
                                        </p:tgtEl>
                                        <p:attrNameLst>
                                          <p:attrName>style.visibility</p:attrName>
                                        </p:attrNameLst>
                                      </p:cBhvr>
                                      <p:to>
                                        <p:strVal val="visible"/>
                                      </p:to>
                                    </p:set>
                                    <p:animEffect transition="in" filter="fade">
                                      <p:cBhvr>
                                        <p:cTn id="23" dur="100"/>
                                        <p:tgtEl>
                                          <p:spTgt spid="5127"/>
                                        </p:tgtEl>
                                      </p:cBhvr>
                                    </p:animEffect>
                                    <p:anim calcmode="lin" valueType="num">
                                      <p:cBhvr>
                                        <p:cTn id="24" dur="400" fill="hold"/>
                                        <p:tgtEl>
                                          <p:spTgt spid="5127"/>
                                        </p:tgtEl>
                                        <p:attrNameLst>
                                          <p:attrName>ppt_x</p:attrName>
                                        </p:attrNameLst>
                                      </p:cBhvr>
                                      <p:tavLst>
                                        <p:tav tm="0">
                                          <p:val>
                                            <p:strVal val="#ppt_x"/>
                                          </p:val>
                                        </p:tav>
                                        <p:tav tm="100000">
                                          <p:val>
                                            <p:strVal val="#ppt_x"/>
                                          </p:val>
                                        </p:tav>
                                      </p:tavLst>
                                    </p:anim>
                                    <p:anim calcmode="lin" valueType="num">
                                      <p:cBhvr>
                                        <p:cTn id="25" dur="400" fill="hold"/>
                                        <p:tgtEl>
                                          <p:spTgt spid="5127"/>
                                        </p:tgtEl>
                                        <p:attrNameLst>
                                          <p:attrName>ppt_y</p:attrName>
                                        </p:attrNameLst>
                                      </p:cBhvr>
                                      <p:tavLst>
                                        <p:tav tm="0">
                                          <p:val>
                                            <p:strVal val="#ppt_y+0.31"/>
                                          </p:val>
                                        </p:tav>
                                        <p:tav tm="100000">
                                          <p:val>
                                            <p:strVal val="#ppt_y+0.31"/>
                                          </p:val>
                                        </p:tav>
                                      </p:tavLst>
                                    </p:anim>
                                    <p:anim calcmode="lin" valueType="num">
                                      <p:cBhvr>
                                        <p:cTn id="26" dur="600" decel="50000" fill="hold">
                                          <p:stCondLst>
                                            <p:cond delay="400"/>
                                          </p:stCondLst>
                                        </p:cTn>
                                        <p:tgtEl>
                                          <p:spTgt spid="51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7" dur="600" decel="50000" fill="hold">
                                          <p:stCondLst>
                                            <p:cond delay="400"/>
                                          </p:stCondLst>
                                        </p:cTn>
                                        <p:tgtEl>
                                          <p:spTgt spid="51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8" presetID="43"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100"/>
                                        <p:tgtEl>
                                          <p:spTgt spid="42"/>
                                        </p:tgtEl>
                                      </p:cBhvr>
                                    </p:animEffect>
                                    <p:anim calcmode="lin" valueType="num">
                                      <p:cBhvr>
                                        <p:cTn id="31" dur="400" fill="hold"/>
                                        <p:tgtEl>
                                          <p:spTgt spid="42"/>
                                        </p:tgtEl>
                                        <p:attrNameLst>
                                          <p:attrName>ppt_x</p:attrName>
                                        </p:attrNameLst>
                                      </p:cBhvr>
                                      <p:tavLst>
                                        <p:tav tm="0">
                                          <p:val>
                                            <p:strVal val="#ppt_x"/>
                                          </p:val>
                                        </p:tav>
                                        <p:tav tm="100000">
                                          <p:val>
                                            <p:strVal val="#ppt_x"/>
                                          </p:val>
                                        </p:tav>
                                      </p:tavLst>
                                    </p:anim>
                                    <p:anim calcmode="lin" valueType="num">
                                      <p:cBhvr>
                                        <p:cTn id="32" dur="400" fill="hold"/>
                                        <p:tgtEl>
                                          <p:spTgt spid="42"/>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4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4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43" presetClass="entr" presetSubtype="0" fill="hold" grpId="0" nodeType="clickEffect">
                                  <p:stCondLst>
                                    <p:cond delay="0"/>
                                  </p:stCondLst>
                                  <p:childTnLst>
                                    <p:set>
                                      <p:cBhvr>
                                        <p:cTn id="38" dur="1" fill="hold">
                                          <p:stCondLst>
                                            <p:cond delay="0"/>
                                          </p:stCondLst>
                                        </p:cTn>
                                        <p:tgtEl>
                                          <p:spTgt spid="5129"/>
                                        </p:tgtEl>
                                        <p:attrNameLst>
                                          <p:attrName>style.visibility</p:attrName>
                                        </p:attrNameLst>
                                      </p:cBhvr>
                                      <p:to>
                                        <p:strVal val="visible"/>
                                      </p:to>
                                    </p:set>
                                    <p:animEffect transition="in" filter="fade">
                                      <p:cBhvr>
                                        <p:cTn id="39" dur="100"/>
                                        <p:tgtEl>
                                          <p:spTgt spid="5129"/>
                                        </p:tgtEl>
                                      </p:cBhvr>
                                    </p:animEffect>
                                    <p:anim calcmode="lin" valueType="num">
                                      <p:cBhvr>
                                        <p:cTn id="40" dur="400" fill="hold"/>
                                        <p:tgtEl>
                                          <p:spTgt spid="5129"/>
                                        </p:tgtEl>
                                        <p:attrNameLst>
                                          <p:attrName>ppt_x</p:attrName>
                                        </p:attrNameLst>
                                      </p:cBhvr>
                                      <p:tavLst>
                                        <p:tav tm="0">
                                          <p:val>
                                            <p:strVal val="#ppt_x"/>
                                          </p:val>
                                        </p:tav>
                                        <p:tav tm="100000">
                                          <p:val>
                                            <p:strVal val="#ppt_x"/>
                                          </p:val>
                                        </p:tav>
                                      </p:tavLst>
                                    </p:anim>
                                    <p:anim calcmode="lin" valueType="num">
                                      <p:cBhvr>
                                        <p:cTn id="41" dur="400" fill="hold"/>
                                        <p:tgtEl>
                                          <p:spTgt spid="5129"/>
                                        </p:tgtEl>
                                        <p:attrNameLst>
                                          <p:attrName>ppt_y</p:attrName>
                                        </p:attrNameLst>
                                      </p:cBhvr>
                                      <p:tavLst>
                                        <p:tav tm="0">
                                          <p:val>
                                            <p:strVal val="#ppt_y+0.31"/>
                                          </p:val>
                                        </p:tav>
                                        <p:tav tm="100000">
                                          <p:val>
                                            <p:strVal val="#ppt_y+0.31"/>
                                          </p:val>
                                        </p:tav>
                                      </p:tavLst>
                                    </p:anim>
                                    <p:anim calcmode="lin" valueType="num">
                                      <p:cBhvr>
                                        <p:cTn id="42" dur="600" decel="50000" fill="hold">
                                          <p:stCondLst>
                                            <p:cond delay="400"/>
                                          </p:stCondLst>
                                        </p:cTn>
                                        <p:tgtEl>
                                          <p:spTgt spid="51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3" dur="600" decel="50000" fill="hold">
                                          <p:stCondLst>
                                            <p:cond delay="400"/>
                                          </p:stCondLst>
                                        </p:cTn>
                                        <p:tgtEl>
                                          <p:spTgt spid="512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4" presetID="43"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100"/>
                                        <p:tgtEl>
                                          <p:spTgt spid="43"/>
                                        </p:tgtEl>
                                      </p:cBhvr>
                                    </p:animEffect>
                                    <p:anim calcmode="lin" valueType="num">
                                      <p:cBhvr>
                                        <p:cTn id="47" dur="400" fill="hold"/>
                                        <p:tgtEl>
                                          <p:spTgt spid="43"/>
                                        </p:tgtEl>
                                        <p:attrNameLst>
                                          <p:attrName>ppt_x</p:attrName>
                                        </p:attrNameLst>
                                      </p:cBhvr>
                                      <p:tavLst>
                                        <p:tav tm="0">
                                          <p:val>
                                            <p:strVal val="#ppt_x"/>
                                          </p:val>
                                        </p:tav>
                                        <p:tav tm="100000">
                                          <p:val>
                                            <p:strVal val="#ppt_x"/>
                                          </p:val>
                                        </p:tav>
                                      </p:tavLst>
                                    </p:anim>
                                    <p:anim calcmode="lin" valueType="num">
                                      <p:cBhvr>
                                        <p:cTn id="48" dur="400" fill="hold"/>
                                        <p:tgtEl>
                                          <p:spTgt spid="43"/>
                                        </p:tgtEl>
                                        <p:attrNameLst>
                                          <p:attrName>ppt_y</p:attrName>
                                        </p:attrNameLst>
                                      </p:cBhvr>
                                      <p:tavLst>
                                        <p:tav tm="0">
                                          <p:val>
                                            <p:strVal val="#ppt_y+0.31"/>
                                          </p:val>
                                        </p:tav>
                                        <p:tav tm="100000">
                                          <p:val>
                                            <p:strVal val="#ppt_y+0.31"/>
                                          </p:val>
                                        </p:tav>
                                      </p:tavLst>
                                    </p:anim>
                                    <p:anim calcmode="lin" valueType="num">
                                      <p:cBhvr>
                                        <p:cTn id="49" dur="600" decel="50000" fill="hold">
                                          <p:stCondLst>
                                            <p:cond delay="400"/>
                                          </p:stCondLst>
                                        </p:cTn>
                                        <p:tgtEl>
                                          <p:spTgt spid="4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0" dur="600" decel="50000" fill="hold">
                                          <p:stCondLst>
                                            <p:cond delay="400"/>
                                          </p:stCondLst>
                                        </p:cTn>
                                        <p:tgtEl>
                                          <p:spTgt spid="4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43" presetClass="entr" presetSubtype="0" fill="hold" grpId="0" nodeType="clickEffect">
                                  <p:stCondLst>
                                    <p:cond delay="0"/>
                                  </p:stCondLst>
                                  <p:childTnLst>
                                    <p:set>
                                      <p:cBhvr>
                                        <p:cTn id="54" dur="1" fill="hold">
                                          <p:stCondLst>
                                            <p:cond delay="0"/>
                                          </p:stCondLst>
                                        </p:cTn>
                                        <p:tgtEl>
                                          <p:spTgt spid="5128"/>
                                        </p:tgtEl>
                                        <p:attrNameLst>
                                          <p:attrName>style.visibility</p:attrName>
                                        </p:attrNameLst>
                                      </p:cBhvr>
                                      <p:to>
                                        <p:strVal val="visible"/>
                                      </p:to>
                                    </p:set>
                                    <p:animEffect transition="in" filter="fade">
                                      <p:cBhvr>
                                        <p:cTn id="55" dur="100"/>
                                        <p:tgtEl>
                                          <p:spTgt spid="5128"/>
                                        </p:tgtEl>
                                      </p:cBhvr>
                                    </p:animEffect>
                                    <p:anim calcmode="lin" valueType="num">
                                      <p:cBhvr>
                                        <p:cTn id="56" dur="400" fill="hold"/>
                                        <p:tgtEl>
                                          <p:spTgt spid="5128"/>
                                        </p:tgtEl>
                                        <p:attrNameLst>
                                          <p:attrName>ppt_x</p:attrName>
                                        </p:attrNameLst>
                                      </p:cBhvr>
                                      <p:tavLst>
                                        <p:tav tm="0">
                                          <p:val>
                                            <p:strVal val="#ppt_x"/>
                                          </p:val>
                                        </p:tav>
                                        <p:tav tm="100000">
                                          <p:val>
                                            <p:strVal val="#ppt_x"/>
                                          </p:val>
                                        </p:tav>
                                      </p:tavLst>
                                    </p:anim>
                                    <p:anim calcmode="lin" valueType="num">
                                      <p:cBhvr>
                                        <p:cTn id="57" dur="400" fill="hold"/>
                                        <p:tgtEl>
                                          <p:spTgt spid="5128"/>
                                        </p:tgtEl>
                                        <p:attrNameLst>
                                          <p:attrName>ppt_y</p:attrName>
                                        </p:attrNameLst>
                                      </p:cBhvr>
                                      <p:tavLst>
                                        <p:tav tm="0">
                                          <p:val>
                                            <p:strVal val="#ppt_y+0.31"/>
                                          </p:val>
                                        </p:tav>
                                        <p:tav tm="100000">
                                          <p:val>
                                            <p:strVal val="#ppt_y+0.31"/>
                                          </p:val>
                                        </p:tav>
                                      </p:tavLst>
                                    </p:anim>
                                    <p:anim calcmode="lin" valueType="num">
                                      <p:cBhvr>
                                        <p:cTn id="58" dur="600" decel="50000" fill="hold">
                                          <p:stCondLst>
                                            <p:cond delay="400"/>
                                          </p:stCondLst>
                                        </p:cTn>
                                        <p:tgtEl>
                                          <p:spTgt spid="51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9" dur="600" decel="50000" fill="hold">
                                          <p:stCondLst>
                                            <p:cond delay="400"/>
                                          </p:stCondLst>
                                        </p:cTn>
                                        <p:tgtEl>
                                          <p:spTgt spid="51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0" presetID="43"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100"/>
                                        <p:tgtEl>
                                          <p:spTgt spid="44"/>
                                        </p:tgtEl>
                                      </p:cBhvr>
                                    </p:animEffect>
                                    <p:anim calcmode="lin" valueType="num">
                                      <p:cBhvr>
                                        <p:cTn id="63" dur="400" fill="hold"/>
                                        <p:tgtEl>
                                          <p:spTgt spid="44"/>
                                        </p:tgtEl>
                                        <p:attrNameLst>
                                          <p:attrName>ppt_x</p:attrName>
                                        </p:attrNameLst>
                                      </p:cBhvr>
                                      <p:tavLst>
                                        <p:tav tm="0">
                                          <p:val>
                                            <p:strVal val="#ppt_x"/>
                                          </p:val>
                                        </p:tav>
                                        <p:tav tm="100000">
                                          <p:val>
                                            <p:strVal val="#ppt_x"/>
                                          </p:val>
                                        </p:tav>
                                      </p:tavLst>
                                    </p:anim>
                                    <p:anim calcmode="lin" valueType="num">
                                      <p:cBhvr>
                                        <p:cTn id="64" dur="400" fill="hold"/>
                                        <p:tgtEl>
                                          <p:spTgt spid="44"/>
                                        </p:tgtEl>
                                        <p:attrNameLst>
                                          <p:attrName>ppt_y</p:attrName>
                                        </p:attrNameLst>
                                      </p:cBhvr>
                                      <p:tavLst>
                                        <p:tav tm="0">
                                          <p:val>
                                            <p:strVal val="#ppt_y+0.31"/>
                                          </p:val>
                                        </p:tav>
                                        <p:tav tm="100000">
                                          <p:val>
                                            <p:strVal val="#ppt_y+0.31"/>
                                          </p:val>
                                        </p:tav>
                                      </p:tavLst>
                                    </p:anim>
                                    <p:anim calcmode="lin" valueType="num">
                                      <p:cBhvr>
                                        <p:cTn id="65" dur="600" decel="50000" fill="hold">
                                          <p:stCondLst>
                                            <p:cond delay="400"/>
                                          </p:stCondLst>
                                        </p:cTn>
                                        <p:tgtEl>
                                          <p:spTgt spid="4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6" dur="600" decel="50000" fill="hold">
                                          <p:stCondLst>
                                            <p:cond delay="400"/>
                                          </p:stCondLst>
                                        </p:cTn>
                                        <p:tgtEl>
                                          <p:spTgt spid="4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P spid="5127" grpId="0" animBg="1"/>
      <p:bldP spid="5128" grpId="0" animBg="1"/>
      <p:bldP spid="5129" grpId="0" animBg="1"/>
      <p:bldP spid="5133" grpId="0"/>
      <p:bldP spid="42" grpId="0"/>
      <p:bldP spid="43" grpId="0"/>
      <p:bldP spid="4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72707" name="Group 4"/>
          <p:cNvGrpSpPr>
            <a:grpSpLocks/>
          </p:cNvGrpSpPr>
          <p:nvPr/>
        </p:nvGrpSpPr>
        <p:grpSpPr bwMode="auto">
          <a:xfrm>
            <a:off x="0" y="6734175"/>
            <a:ext cx="12192000" cy="138113"/>
            <a:chOff x="0" y="0"/>
            <a:chExt cx="12231884" cy="334101"/>
          </a:xfrm>
        </p:grpSpPr>
        <p:sp>
          <p:nvSpPr>
            <p:cNvPr id="7273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273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273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273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273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72708"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2709"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2710"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2711"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2712"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2713"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2714"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2715"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2716"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2717"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2718"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2719"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2720"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2721"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2722"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2723"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2724"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2725"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2726"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2727"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2728"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依赖关系</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72729" name="矩形 1"/>
          <p:cNvSpPr>
            <a:spLocks noChangeArrowheads="1"/>
          </p:cNvSpPr>
          <p:nvPr/>
        </p:nvSpPr>
        <p:spPr bwMode="auto">
          <a:xfrm>
            <a:off x="6186488" y="1566863"/>
            <a:ext cx="521652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2E3740"/>
                </a:solidFill>
                <a:sym typeface="宋体" panose="02010600030101010101" pitchFamily="2" charset="-122"/>
              </a:rPr>
              <a:t>依赖是两个模型元素之间的语义关系，其中一个元素（独立元素）发生变化会影响另一个元素（依赖元素）的语义。</a:t>
            </a:r>
          </a:p>
        </p:txBody>
      </p:sp>
      <p:sp>
        <p:nvSpPr>
          <p:cNvPr id="72730"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的关系</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F3F80374-700A-46BD-9AB9-36248053BD4D}" type="datetime1">
              <a:rPr lang="zh-CN" altLang="en-US"/>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3A34A575-366A-4F3A-A2E2-E282383C9036}" type="slidenum">
              <a:rPr lang="zh-CN" altLang="en-US" smtClean="0"/>
              <a:pPr>
                <a:defRPr/>
              </a:pPr>
              <a:t>42</a:t>
            </a:fld>
            <a:endParaRPr lang="zh-CN" altLang="en-US" sz="1800">
              <a:solidFill>
                <a:schemeClr val="tx1"/>
              </a:solidFill>
            </a:endParaRPr>
          </a:p>
        </p:txBody>
      </p:sp>
      <p:pic>
        <p:nvPicPr>
          <p:cNvPr id="34" name="Picture 2" descr="C:\Users\s\AppData\Local\Temp\WeChat Files\4938352057914991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4565">
            <a:off x="6102350" y="4241800"/>
            <a:ext cx="4010025"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34" name="图片 3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74755" name="Group 4"/>
          <p:cNvGrpSpPr>
            <a:grpSpLocks/>
          </p:cNvGrpSpPr>
          <p:nvPr/>
        </p:nvGrpSpPr>
        <p:grpSpPr bwMode="auto">
          <a:xfrm>
            <a:off x="0" y="6734175"/>
            <a:ext cx="12192000" cy="138113"/>
            <a:chOff x="0" y="0"/>
            <a:chExt cx="12231884" cy="334101"/>
          </a:xfrm>
        </p:grpSpPr>
        <p:sp>
          <p:nvSpPr>
            <p:cNvPr id="7478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478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478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478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478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74756"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4757"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4758"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4759"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4760"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4761"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4762"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4763"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4764"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4765"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4766"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4767"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4768"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4769"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4770"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4771"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4772"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4773"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4774"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4775"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4776"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关联关系</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74777" name="矩形 1"/>
          <p:cNvSpPr>
            <a:spLocks noChangeArrowheads="1"/>
          </p:cNvSpPr>
          <p:nvPr/>
        </p:nvSpPr>
        <p:spPr bwMode="auto">
          <a:xfrm>
            <a:off x="6156325" y="1616075"/>
            <a:ext cx="521652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2E3740"/>
                </a:solidFill>
                <a:sym typeface="宋体" panose="02010600030101010101" pitchFamily="2" charset="-122"/>
              </a:rPr>
              <a:t>关联是类之间的结构关系，它描述了一条链，链是对象（类的实例）之间的连接。指明了一个对象和另一个对象间的关系。</a:t>
            </a:r>
          </a:p>
        </p:txBody>
      </p:sp>
      <p:sp>
        <p:nvSpPr>
          <p:cNvPr id="74778"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的关系</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15C15E6C-1B65-488F-80E3-E605F36BE9FE}" type="datetime1">
              <a:rPr lang="zh-CN" altLang="en-US"/>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2846BD9A-51D0-48DD-A1ED-45120334AEC6}" type="slidenum">
              <a:rPr lang="zh-CN" altLang="en-US" smtClean="0"/>
              <a:pPr>
                <a:defRPr/>
              </a:pPr>
              <a:t>43</a:t>
            </a:fld>
            <a:endParaRPr lang="zh-CN" altLang="en-US" sz="1800">
              <a:solidFill>
                <a:schemeClr val="tx1"/>
              </a:solidFill>
            </a:endParaRPr>
          </a:p>
        </p:txBody>
      </p:sp>
      <p:pic>
        <p:nvPicPr>
          <p:cNvPr id="34" name="Picture 3" descr="C:\Users\s\AppData\Local\Temp\WeChat Files\36266869595965964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650" y="4484688"/>
            <a:ext cx="380047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82" name="图片 3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76803" name="Group 4"/>
          <p:cNvGrpSpPr>
            <a:grpSpLocks/>
          </p:cNvGrpSpPr>
          <p:nvPr/>
        </p:nvGrpSpPr>
        <p:grpSpPr bwMode="auto">
          <a:xfrm>
            <a:off x="0" y="6734175"/>
            <a:ext cx="12192000" cy="138113"/>
            <a:chOff x="0" y="0"/>
            <a:chExt cx="12231884" cy="334101"/>
          </a:xfrm>
        </p:grpSpPr>
        <p:sp>
          <p:nvSpPr>
            <p:cNvPr id="76831"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6832"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6833"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6834"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6835"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76804"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6805"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6806"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6807"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6808"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6809"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6810"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6811"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6812"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6813"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6814"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6815"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6816"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6817"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6818"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6819"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6820"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6821"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6822"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6823"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6824"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泛化关系</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76825" name="矩形 1"/>
          <p:cNvSpPr>
            <a:spLocks noChangeArrowheads="1"/>
          </p:cNvSpPr>
          <p:nvPr/>
        </p:nvSpPr>
        <p:spPr bwMode="auto">
          <a:xfrm>
            <a:off x="6002338" y="1122363"/>
            <a:ext cx="5216525" cy="33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2E3740"/>
                </a:solidFill>
                <a:sym typeface="宋体" panose="02010600030101010101" pitchFamily="2" charset="-122"/>
              </a:rPr>
              <a:t>泛化是一种一般化</a:t>
            </a:r>
            <a:r>
              <a:rPr lang="en-US" altLang="zh-CN" sz="2800">
                <a:solidFill>
                  <a:srgbClr val="2E3740"/>
                </a:solidFill>
                <a:sym typeface="宋体" panose="02010600030101010101" pitchFamily="2" charset="-122"/>
              </a:rPr>
              <a:t>/</a:t>
            </a:r>
            <a:r>
              <a:rPr lang="zh-CN" altLang="en-US" sz="2800">
                <a:solidFill>
                  <a:srgbClr val="2E3740"/>
                </a:solidFill>
                <a:sym typeface="宋体" panose="02010600030101010101" pitchFamily="2" charset="-122"/>
              </a:rPr>
              <a:t>特殊化的关系，其中特殊元素（子元素）基于一般元素（父元素）而建立。子元素共享了父元素的结构和行为。</a:t>
            </a:r>
          </a:p>
        </p:txBody>
      </p:sp>
      <p:sp>
        <p:nvSpPr>
          <p:cNvPr id="76826"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的关系</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68DA50AD-0B9C-4227-A582-833E47FEC4D3}" type="datetime1">
              <a:rPr lang="zh-CN" altLang="en-US"/>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B0FBD431-84B9-4984-83BB-038D295299BE}" type="slidenum">
              <a:rPr lang="zh-CN" altLang="en-US" smtClean="0"/>
              <a:pPr>
                <a:defRPr/>
              </a:pPr>
              <a:t>44</a:t>
            </a:fld>
            <a:endParaRPr lang="zh-CN" altLang="en-US" sz="1800">
              <a:solidFill>
                <a:schemeClr val="tx1"/>
              </a:solidFill>
            </a:endParaRPr>
          </a:p>
        </p:txBody>
      </p:sp>
      <p:pic>
        <p:nvPicPr>
          <p:cNvPr id="34" name="Picture 4" descr="C:\Users\s\AppData\Local\Temp\WeChat Files\469143951733940112.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5875338" y="4575175"/>
            <a:ext cx="4475162"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0" name="图片 3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15625" y="50800"/>
            <a:ext cx="1262063"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78851" name="Group 4"/>
          <p:cNvGrpSpPr>
            <a:grpSpLocks/>
          </p:cNvGrpSpPr>
          <p:nvPr/>
        </p:nvGrpSpPr>
        <p:grpSpPr bwMode="auto">
          <a:xfrm>
            <a:off x="0" y="6734175"/>
            <a:ext cx="12192000" cy="138113"/>
            <a:chOff x="0" y="0"/>
            <a:chExt cx="12231884" cy="334101"/>
          </a:xfrm>
        </p:grpSpPr>
        <p:sp>
          <p:nvSpPr>
            <p:cNvPr id="7887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888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888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888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888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78852"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8853"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8854"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8855"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8856"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8857"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8858"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8859"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8860"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8861"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8862"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8863"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8864"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8865"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8866"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8867"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8868"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8869"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8870"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8871"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a:latin typeface="Arial" panose="020B0604020202020204" pitchFamily="34" charset="0"/>
            </a:endParaRPr>
          </a:p>
        </p:txBody>
      </p:sp>
      <p:sp>
        <p:nvSpPr>
          <p:cNvPr id="78872"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实现关系</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78873" name="矩形 1"/>
          <p:cNvSpPr>
            <a:spLocks noChangeArrowheads="1"/>
          </p:cNvSpPr>
          <p:nvPr/>
        </p:nvSpPr>
        <p:spPr bwMode="auto">
          <a:xfrm>
            <a:off x="5707063" y="681038"/>
            <a:ext cx="5216525" cy="461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2E3740"/>
                </a:solidFill>
                <a:sym typeface="宋体" panose="02010600030101010101" pitchFamily="2" charset="-122"/>
              </a:rPr>
              <a:t>实现是类目之间的语义关系，其中的一个类目指定了由另一个类目必须执行的约定。在两种地方会遇到实现关系：一种是在接口和实现他们的类或构件之间；另一种是在用况和实现他们的协作之间。</a:t>
            </a:r>
          </a:p>
        </p:txBody>
      </p:sp>
      <p:sp>
        <p:nvSpPr>
          <p:cNvPr id="78874"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的关系</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ED23D1C1-6AE6-445C-8561-CA497F95BBF1}" type="datetime1">
              <a:rPr lang="zh-CN" altLang="en-US"/>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2CFD514E-39D1-4DED-A9A5-52930E1DC9C4}" type="slidenum">
              <a:rPr lang="zh-CN" altLang="en-US" smtClean="0"/>
              <a:pPr>
                <a:defRPr/>
              </a:pPr>
              <a:t>45</a:t>
            </a:fld>
            <a:endParaRPr lang="zh-CN" altLang="en-US" sz="1800">
              <a:solidFill>
                <a:schemeClr val="tx1"/>
              </a:solidFill>
            </a:endParaRPr>
          </a:p>
        </p:txBody>
      </p:sp>
      <p:pic>
        <p:nvPicPr>
          <p:cNvPr id="34" name="Picture 5" descr="C:\Users\s\AppData\Local\Temp\WeChat Files\89554264766991150.jpg"/>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a:stretch>
            <a:fillRect/>
          </a:stretch>
        </p:blipFill>
        <p:spPr bwMode="auto">
          <a:xfrm>
            <a:off x="6918325" y="4713288"/>
            <a:ext cx="3986213"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78" name="图片 3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50800"/>
            <a:ext cx="126365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8" name="Group 4"/>
          <p:cNvGrpSpPr>
            <a:grpSpLocks/>
          </p:cNvGrpSpPr>
          <p:nvPr/>
        </p:nvGrpSpPr>
        <p:grpSpPr bwMode="auto">
          <a:xfrm>
            <a:off x="0" y="6734175"/>
            <a:ext cx="12192000" cy="138113"/>
            <a:chOff x="0" y="0"/>
            <a:chExt cx="12231884" cy="334101"/>
          </a:xfrm>
        </p:grpSpPr>
        <p:sp>
          <p:nvSpPr>
            <p:cNvPr id="8090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090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090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091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091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80899" name="Group 11"/>
          <p:cNvGrpSpPr>
            <a:grpSpLocks/>
          </p:cNvGrpSpPr>
          <p:nvPr/>
        </p:nvGrpSpPr>
        <p:grpSpPr bwMode="auto">
          <a:xfrm>
            <a:off x="1949450" y="1265238"/>
            <a:ext cx="8077200" cy="4327525"/>
            <a:chOff x="0" y="0"/>
            <a:chExt cx="4349805" cy="2330451"/>
          </a:xfrm>
        </p:grpSpPr>
        <p:sp>
          <p:nvSpPr>
            <p:cNvPr id="80905"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80906" name="任意多边形 3"/>
            <p:cNvSpPr>
              <a:spLocks noChangeArrowheads="1"/>
            </p:cNvSpPr>
            <p:nvPr/>
          </p:nvSpPr>
          <p:spPr bwMode="auto">
            <a:xfrm>
              <a:off x="0" y="2139423"/>
              <a:ext cx="4349805" cy="191028"/>
            </a:xfrm>
            <a:custGeom>
              <a:avLst/>
              <a:gdLst>
                <a:gd name="T0" fmla="*/ 0 w 1897856"/>
                <a:gd name="T1" fmla="*/ 0 h 83347"/>
                <a:gd name="T2" fmla="*/ 601092048 w 1897856"/>
                <a:gd name="T3" fmla="*/ 0 h 83347"/>
                <a:gd name="T4" fmla="*/ 601092048 w 1897856"/>
                <a:gd name="T5" fmla="*/ 6779254 h 83347"/>
                <a:gd name="T6" fmla="*/ 626045357 w 1897856"/>
                <a:gd name="T7" fmla="*/ 31733066 h 83347"/>
                <a:gd name="T8" fmla="*/ 819113395 w 1897856"/>
                <a:gd name="T9" fmla="*/ 31733066 h 83347"/>
                <a:gd name="T10" fmla="*/ 844067188 w 1897856"/>
                <a:gd name="T11" fmla="*/ 6779254 h 83347"/>
                <a:gd name="T12" fmla="*/ 844067188 w 1897856"/>
                <a:gd name="T13" fmla="*/ 0 h 83347"/>
                <a:gd name="T14" fmla="*/ 1445158713 w 1897856"/>
                <a:gd name="T15" fmla="*/ 0 h 83347"/>
                <a:gd name="T16" fmla="*/ 1445158713 w 1897856"/>
                <a:gd name="T17" fmla="*/ 38513023 h 83347"/>
                <a:gd name="T18" fmla="*/ 1420205440 w 1897856"/>
                <a:gd name="T19" fmla="*/ 63466856 h 83347"/>
                <a:gd name="T20" fmla="*/ 24953168 w 1897856"/>
                <a:gd name="T21" fmla="*/ 63466856 h 83347"/>
                <a:gd name="T22" fmla="*/ 0 w 1897856"/>
                <a:gd name="T23" fmla="*/ 38513023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80900"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extLst>
          </p:cNvPr>
          <p:cNvSpPr/>
          <p:nvPr/>
        </p:nvSpPr>
        <p:spPr>
          <a:xfrm>
            <a:off x="4275138" y="2754313"/>
            <a:ext cx="3405187" cy="923925"/>
          </a:xfrm>
          <a:prstGeom prst="rect">
            <a:avLst/>
          </a:prstGeom>
          <a:noFill/>
        </p:spPr>
        <p:txBody>
          <a:bodyPr wrap="none">
            <a:spAutoFit/>
          </a:bodyPr>
          <a:lstStyle/>
          <a:p>
            <a:pPr algn="ctr" eaLnBrk="1" fontAlgn="auto" hangingPunct="1">
              <a:spcBef>
                <a:spcPts val="0"/>
              </a:spcBef>
              <a:spcAft>
                <a:spcPts val="0"/>
              </a:spcAft>
              <a:buFont typeface="Arial" panose="020B0604020202020204" pitchFamily="34" charset="0"/>
              <a:buNone/>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5 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的图</a:t>
            </a:r>
          </a:p>
        </p:txBody>
      </p:sp>
      <p:sp>
        <p:nvSpPr>
          <p:cNvPr id="2" name="日期占位符 1"/>
          <p:cNvSpPr>
            <a:spLocks noGrp="1"/>
          </p:cNvSpPr>
          <p:nvPr>
            <p:ph type="dt" sz="quarter" idx="10"/>
          </p:nvPr>
        </p:nvSpPr>
        <p:spPr/>
        <p:txBody>
          <a:bodyPr/>
          <a:lstStyle/>
          <a:p>
            <a:pPr>
              <a:defRPr/>
            </a:pPr>
            <a:fld id="{51755C22-9E66-4B9A-B429-1FD302BB81F8}" type="datetime1">
              <a:rPr lang="zh-CN" altLang="en-US"/>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1671D035-73D1-4F8E-8C08-E5BE9AC7E6C7}" type="slidenum">
              <a:rPr lang="zh-CN" altLang="en-US" smtClean="0"/>
              <a:pPr>
                <a:defRPr/>
              </a:pPr>
              <a:t>46</a:t>
            </a:fld>
            <a:endParaRPr lang="zh-CN" altLang="en-US" sz="1800">
              <a:solidFill>
                <a:schemeClr val="tx1"/>
              </a:solidFill>
            </a:endParaRPr>
          </a:p>
        </p:txBody>
      </p:sp>
      <p:pic>
        <p:nvPicPr>
          <p:cNvPr id="80904"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23" name="Group 4"/>
          <p:cNvGrpSpPr>
            <a:grpSpLocks/>
          </p:cNvGrpSpPr>
          <p:nvPr/>
        </p:nvGrpSpPr>
        <p:grpSpPr bwMode="auto">
          <a:xfrm>
            <a:off x="0" y="6734175"/>
            <a:ext cx="12192000" cy="138113"/>
            <a:chOff x="0" y="0"/>
            <a:chExt cx="12231884" cy="334101"/>
          </a:xfrm>
        </p:grpSpPr>
        <p:sp>
          <p:nvSpPr>
            <p:cNvPr id="8193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193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193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193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193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81924" name="组合 3"/>
          <p:cNvGrpSpPr>
            <a:grpSpLocks/>
          </p:cNvGrpSpPr>
          <p:nvPr/>
        </p:nvGrpSpPr>
        <p:grpSpPr bwMode="auto">
          <a:xfrm>
            <a:off x="519113" y="947738"/>
            <a:ext cx="10710862" cy="5102225"/>
            <a:chOff x="2115952" y="2336912"/>
            <a:chExt cx="9274175" cy="3422285"/>
          </a:xfrm>
        </p:grpSpPr>
        <p:sp>
          <p:nvSpPr>
            <p:cNvPr id="81932" name="任意多边形 4"/>
            <p:cNvSpPr>
              <a:spLocks noChangeArrowheads="1"/>
            </p:cNvSpPr>
            <p:nvPr/>
          </p:nvSpPr>
          <p:spPr bwMode="auto">
            <a:xfrm rot="10410898">
              <a:off x="2115952" y="2336912"/>
              <a:ext cx="9274175" cy="3279544"/>
            </a:xfrm>
            <a:custGeom>
              <a:avLst/>
              <a:gdLst>
                <a:gd name="T0" fmla="*/ 4201144 w 3243492"/>
                <a:gd name="T1" fmla="*/ 0 h 2240066"/>
                <a:gd name="T2" fmla="*/ 4201144 w 3243492"/>
                <a:gd name="T3" fmla="*/ 605112 h 2240066"/>
                <a:gd name="T4" fmla="*/ 3069941 w 3243492"/>
                <a:gd name="T5" fmla="*/ 605112 h 2240066"/>
                <a:gd name="T6" fmla="*/ 3085564 w 3243492"/>
                <a:gd name="T7" fmla="*/ 768241 h 2240066"/>
                <a:gd name="T8" fmla="*/ 2409207 w 3243492"/>
                <a:gd name="T9" fmla="*/ 605112 h 2240066"/>
                <a:gd name="T10" fmla="*/ 0 w 3243492"/>
                <a:gd name="T11" fmla="*/ 605112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81933" name="矩形 5"/>
            <p:cNvSpPr>
              <a:spLocks noChangeArrowheads="1"/>
            </p:cNvSpPr>
            <p:nvPr/>
          </p:nvSpPr>
          <p:spPr bwMode="auto">
            <a:xfrm rot="-390063">
              <a:off x="2308225" y="2905380"/>
              <a:ext cx="9064625" cy="2853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b="1">
                  <a:solidFill>
                    <a:schemeClr val="bg1"/>
                  </a:solidFill>
                  <a:sym typeface="宋体" panose="02010600030101010101" pitchFamily="2" charset="-122"/>
                </a:rPr>
                <a:t>图（</a:t>
              </a:r>
              <a:r>
                <a:rPr lang="en-US" altLang="zh-CN" b="1">
                  <a:solidFill>
                    <a:schemeClr val="bg1"/>
                  </a:solidFill>
                  <a:sym typeface="宋体" panose="02010600030101010101" pitchFamily="2" charset="-122"/>
                </a:rPr>
                <a:t>diagram</a:t>
              </a:r>
              <a:r>
                <a:rPr lang="zh-CN" altLang="en-US" b="1">
                  <a:solidFill>
                    <a:schemeClr val="bg1"/>
                  </a:solidFill>
                  <a:sym typeface="宋体" panose="02010600030101010101" pitchFamily="2" charset="-122"/>
                </a:rPr>
                <a:t>）是一组元素的图形表示，大多数情况下把图画成顶点（代表事物）和弧（代表关系）的连通图。为了对系统进行可视化，可以从不同角度画图，这样一个图是对系统的投影。对所有的系统（除非很微小的系统）而言，图是组成元素的省略视图。有些元素可以出现在所有图中，有些元素可以出现在一些图中（很常见），还有些元素不能出现在图中（很罕见）。</a:t>
              </a:r>
            </a:p>
          </p:txBody>
        </p:sp>
      </p:grpSp>
      <p:grpSp>
        <p:nvGrpSpPr>
          <p:cNvPr id="81925" name="Group 21"/>
          <p:cNvGrpSpPr>
            <a:grpSpLocks/>
          </p:cNvGrpSpPr>
          <p:nvPr/>
        </p:nvGrpSpPr>
        <p:grpSpPr bwMode="auto">
          <a:xfrm>
            <a:off x="1816100" y="984250"/>
            <a:ext cx="936625" cy="857250"/>
            <a:chOff x="0" y="0"/>
            <a:chExt cx="736600" cy="712788"/>
          </a:xfrm>
        </p:grpSpPr>
        <p:sp>
          <p:nvSpPr>
            <p:cNvPr id="81930" name="Freeform 346"/>
            <p:cNvSpPr>
              <a:spLocks noChangeArrowheads="1"/>
            </p:cNvSpPr>
            <p:nvPr/>
          </p:nvSpPr>
          <p:spPr bwMode="auto">
            <a:xfrm>
              <a:off x="195262" y="0"/>
              <a:ext cx="346075" cy="447675"/>
            </a:xfrm>
            <a:custGeom>
              <a:avLst/>
              <a:gdLst>
                <a:gd name="T0" fmla="*/ 0 w 92"/>
                <a:gd name="T1" fmla="*/ 2147483646 h 119"/>
                <a:gd name="T2" fmla="*/ 2147483646 w 92"/>
                <a:gd name="T3" fmla="*/ 2147483646 h 119"/>
                <a:gd name="T4" fmla="*/ 2147483646 w 92"/>
                <a:gd name="T5" fmla="*/ 2147483646 h 119"/>
                <a:gd name="T6" fmla="*/ 2147483646 w 92"/>
                <a:gd name="T7" fmla="*/ 2147483646 h 119"/>
                <a:gd name="T8" fmla="*/ 2147483646 w 92"/>
                <a:gd name="T9" fmla="*/ 2147483646 h 119"/>
                <a:gd name="T10" fmla="*/ 2147483646 w 92"/>
                <a:gd name="T11" fmla="*/ 2147483646 h 119"/>
                <a:gd name="T12" fmla="*/ 2147483646 w 92"/>
                <a:gd name="T13" fmla="*/ 2147483646 h 119"/>
                <a:gd name="T14" fmla="*/ 2147483646 w 92"/>
                <a:gd name="T15" fmla="*/ 2147483646 h 119"/>
                <a:gd name="T16" fmla="*/ 2147483646 w 92"/>
                <a:gd name="T17" fmla="*/ 2147483646 h 119"/>
                <a:gd name="T18" fmla="*/ 2147483646 w 92"/>
                <a:gd name="T19" fmla="*/ 0 h 119"/>
                <a:gd name="T20" fmla="*/ 2147483646 w 92"/>
                <a:gd name="T21" fmla="*/ 2147483646 h 119"/>
                <a:gd name="T22" fmla="*/ 2147483646 w 92"/>
                <a:gd name="T23" fmla="*/ 2147483646 h 119"/>
                <a:gd name="T24" fmla="*/ 0 w 92"/>
                <a:gd name="T25" fmla="*/ 2147483646 h 1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19"/>
                <a:gd name="T41" fmla="*/ 92 w 92"/>
                <a:gd name="T42" fmla="*/ 119 h 1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19">
                  <a:moveTo>
                    <a:pt x="0" y="69"/>
                  </a:moveTo>
                  <a:cubicBezTo>
                    <a:pt x="0" y="74"/>
                    <a:pt x="3" y="77"/>
                    <a:pt x="7" y="77"/>
                  </a:cubicBezTo>
                  <a:cubicBezTo>
                    <a:pt x="7" y="77"/>
                    <a:pt x="7" y="77"/>
                    <a:pt x="7" y="77"/>
                  </a:cubicBezTo>
                  <a:cubicBezTo>
                    <a:pt x="9" y="98"/>
                    <a:pt x="26" y="119"/>
                    <a:pt x="46" y="119"/>
                  </a:cubicBezTo>
                  <a:cubicBezTo>
                    <a:pt x="66" y="119"/>
                    <a:pt x="83" y="98"/>
                    <a:pt x="84" y="77"/>
                  </a:cubicBezTo>
                  <a:cubicBezTo>
                    <a:pt x="85" y="77"/>
                    <a:pt x="85" y="77"/>
                    <a:pt x="85" y="77"/>
                  </a:cubicBezTo>
                  <a:cubicBezTo>
                    <a:pt x="89" y="77"/>
                    <a:pt x="92" y="74"/>
                    <a:pt x="92" y="69"/>
                  </a:cubicBezTo>
                  <a:cubicBezTo>
                    <a:pt x="92" y="66"/>
                    <a:pt x="90" y="63"/>
                    <a:pt x="88" y="62"/>
                  </a:cubicBezTo>
                  <a:cubicBezTo>
                    <a:pt x="89" y="57"/>
                    <a:pt x="90" y="52"/>
                    <a:pt x="90" y="47"/>
                  </a:cubicBezTo>
                  <a:cubicBezTo>
                    <a:pt x="90" y="21"/>
                    <a:pt x="70" y="0"/>
                    <a:pt x="46" y="0"/>
                  </a:cubicBezTo>
                  <a:cubicBezTo>
                    <a:pt x="21" y="0"/>
                    <a:pt x="2" y="21"/>
                    <a:pt x="2" y="47"/>
                  </a:cubicBezTo>
                  <a:cubicBezTo>
                    <a:pt x="2" y="52"/>
                    <a:pt x="3" y="57"/>
                    <a:pt x="4" y="62"/>
                  </a:cubicBezTo>
                  <a:cubicBezTo>
                    <a:pt x="1" y="63"/>
                    <a:pt x="0" y="66"/>
                    <a:pt x="0" y="69"/>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81931" name="Freeform 347"/>
            <p:cNvSpPr>
              <a:spLocks noChangeArrowheads="1"/>
            </p:cNvSpPr>
            <p:nvPr/>
          </p:nvSpPr>
          <p:spPr bwMode="auto">
            <a:xfrm>
              <a:off x="0" y="495300"/>
              <a:ext cx="736600" cy="217488"/>
            </a:xfrm>
            <a:custGeom>
              <a:avLst/>
              <a:gdLst>
                <a:gd name="T0" fmla="*/ 2147483646 w 196"/>
                <a:gd name="T1" fmla="*/ 2147483646 h 58"/>
                <a:gd name="T2" fmla="*/ 2147483646 w 196"/>
                <a:gd name="T3" fmla="*/ 2147483646 h 58"/>
                <a:gd name="T4" fmla="*/ 2147483646 w 196"/>
                <a:gd name="T5" fmla="*/ 0 h 58"/>
                <a:gd name="T6" fmla="*/ 2147483646 w 196"/>
                <a:gd name="T7" fmla="*/ 0 h 58"/>
                <a:gd name="T8" fmla="*/ 2147483646 w 196"/>
                <a:gd name="T9" fmla="*/ 2147483646 h 58"/>
                <a:gd name="T10" fmla="*/ 2147483646 w 196"/>
                <a:gd name="T11" fmla="*/ 2147483646 h 58"/>
                <a:gd name="T12" fmla="*/ 2147483646 w 196"/>
                <a:gd name="T13" fmla="*/ 2147483646 h 58"/>
                <a:gd name="T14" fmla="*/ 2147483646 w 196"/>
                <a:gd name="T15" fmla="*/ 0 h 58"/>
                <a:gd name="T16" fmla="*/ 2147483646 w 196"/>
                <a:gd name="T17" fmla="*/ 0 h 58"/>
                <a:gd name="T18" fmla="*/ 2147483646 w 196"/>
                <a:gd name="T19" fmla="*/ 0 h 58"/>
                <a:gd name="T20" fmla="*/ 2147483646 w 196"/>
                <a:gd name="T21" fmla="*/ 2147483646 h 58"/>
                <a:gd name="T22" fmla="*/ 0 w 196"/>
                <a:gd name="T23" fmla="*/ 2147483646 h 58"/>
                <a:gd name="T24" fmla="*/ 0 w 196"/>
                <a:gd name="T25" fmla="*/ 2147483646 h 58"/>
                <a:gd name="T26" fmla="*/ 2147483646 w 196"/>
                <a:gd name="T27" fmla="*/ 2147483646 h 58"/>
                <a:gd name="T28" fmla="*/ 2147483646 w 196"/>
                <a:gd name="T29" fmla="*/ 2147483646 h 58"/>
                <a:gd name="T30" fmla="*/ 2147483646 w 196"/>
                <a:gd name="T31" fmla="*/ 2147483646 h 58"/>
                <a:gd name="T32" fmla="*/ 2147483646 w 196"/>
                <a:gd name="T33" fmla="*/ 2147483646 h 58"/>
                <a:gd name="T34" fmla="*/ 2147483646 w 196"/>
                <a:gd name="T35" fmla="*/ 2147483646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58"/>
                <a:gd name="T56" fmla="*/ 196 w 196"/>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58">
                  <a:moveTo>
                    <a:pt x="195" y="36"/>
                  </a:moveTo>
                  <a:cubicBezTo>
                    <a:pt x="177" y="19"/>
                    <a:pt x="155" y="7"/>
                    <a:pt x="131" y="1"/>
                  </a:cubicBezTo>
                  <a:cubicBezTo>
                    <a:pt x="130" y="0"/>
                    <a:pt x="130" y="0"/>
                    <a:pt x="129" y="0"/>
                  </a:cubicBezTo>
                  <a:cubicBezTo>
                    <a:pt x="127" y="0"/>
                    <a:pt x="127" y="0"/>
                    <a:pt x="127" y="0"/>
                  </a:cubicBezTo>
                  <a:cubicBezTo>
                    <a:pt x="126" y="0"/>
                    <a:pt x="125" y="0"/>
                    <a:pt x="125" y="1"/>
                  </a:cubicBezTo>
                  <a:cubicBezTo>
                    <a:pt x="118" y="4"/>
                    <a:pt x="108" y="7"/>
                    <a:pt x="98" y="7"/>
                  </a:cubicBezTo>
                  <a:cubicBezTo>
                    <a:pt x="88" y="7"/>
                    <a:pt x="78" y="4"/>
                    <a:pt x="71" y="1"/>
                  </a:cubicBezTo>
                  <a:cubicBezTo>
                    <a:pt x="70" y="0"/>
                    <a:pt x="70" y="0"/>
                    <a:pt x="69" y="0"/>
                  </a:cubicBezTo>
                  <a:cubicBezTo>
                    <a:pt x="67" y="0"/>
                    <a:pt x="67" y="0"/>
                    <a:pt x="67" y="0"/>
                  </a:cubicBezTo>
                  <a:cubicBezTo>
                    <a:pt x="67" y="0"/>
                    <a:pt x="67" y="0"/>
                    <a:pt x="67" y="0"/>
                  </a:cubicBezTo>
                  <a:cubicBezTo>
                    <a:pt x="42" y="6"/>
                    <a:pt x="20" y="19"/>
                    <a:pt x="1" y="36"/>
                  </a:cubicBezTo>
                  <a:cubicBezTo>
                    <a:pt x="0" y="37"/>
                    <a:pt x="0" y="38"/>
                    <a:pt x="0" y="39"/>
                  </a:cubicBezTo>
                  <a:cubicBezTo>
                    <a:pt x="0" y="54"/>
                    <a:pt x="0" y="54"/>
                    <a:pt x="0" y="54"/>
                  </a:cubicBezTo>
                  <a:cubicBezTo>
                    <a:pt x="0" y="56"/>
                    <a:pt x="2" y="58"/>
                    <a:pt x="4" y="58"/>
                  </a:cubicBezTo>
                  <a:cubicBezTo>
                    <a:pt x="192" y="58"/>
                    <a:pt x="192" y="58"/>
                    <a:pt x="192" y="58"/>
                  </a:cubicBezTo>
                  <a:cubicBezTo>
                    <a:pt x="194" y="58"/>
                    <a:pt x="196" y="56"/>
                    <a:pt x="196" y="54"/>
                  </a:cubicBezTo>
                  <a:cubicBezTo>
                    <a:pt x="196" y="39"/>
                    <a:pt x="196" y="39"/>
                    <a:pt x="196" y="39"/>
                  </a:cubicBezTo>
                  <a:cubicBezTo>
                    <a:pt x="196" y="38"/>
                    <a:pt x="195" y="37"/>
                    <a:pt x="195" y="36"/>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
        <p:nvSpPr>
          <p:cNvPr id="81926"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A6917B50-041C-40D8-8418-752DE6F6B53C}" type="datetime1">
              <a:rPr lang="zh-CN" altLang="en-US"/>
              <a:pPr>
                <a:defRPr/>
              </a:pPr>
              <a:t>2018/10/14</a:t>
            </a:fld>
            <a:endParaRPr lang="zh-CN" altLang="zh-CN"/>
          </a:p>
        </p:txBody>
      </p:sp>
      <p:sp>
        <p:nvSpPr>
          <p:cNvPr id="3" name="灯片编号占位符 2"/>
          <p:cNvSpPr>
            <a:spLocks noGrp="1"/>
          </p:cNvSpPr>
          <p:nvPr>
            <p:ph type="sldNum" sz="quarter" idx="12"/>
          </p:nvPr>
        </p:nvSpPr>
        <p:spPr/>
        <p:txBody>
          <a:bodyPr/>
          <a:lstStyle/>
          <a:p>
            <a:pPr>
              <a:defRPr/>
            </a:pPr>
            <a:fld id="{3E8E254A-2F4F-42BB-9893-100C057414B7}" type="slidenum">
              <a:rPr lang="zh-CN" altLang="en-US" smtClean="0"/>
              <a:pPr>
                <a:defRPr/>
              </a:pPr>
              <a:t>47</a:t>
            </a:fld>
            <a:endParaRPr lang="zh-CN" altLang="en-US" sz="1800">
              <a:solidFill>
                <a:schemeClr val="tx1"/>
              </a:solidFill>
            </a:endParaRPr>
          </a:p>
        </p:txBody>
      </p:sp>
      <p:pic>
        <p:nvPicPr>
          <p:cNvPr id="81929"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pPr>
                <a:defRPr/>
              </a:pPr>
              <a:t>2018/10/14</a:t>
            </a:fld>
            <a:endParaRPr lang="zh-CN" altLang="zh-CN" dirty="0"/>
          </a:p>
        </p:txBody>
      </p:sp>
      <p:sp>
        <p:nvSpPr>
          <p:cNvPr id="4" name="灯片编号占位符 3"/>
          <p:cNvSpPr>
            <a:spLocks noGrp="1"/>
          </p:cNvSpPr>
          <p:nvPr>
            <p:ph type="sldNum" sz="quarter" idx="12"/>
          </p:nvPr>
        </p:nvSpPr>
        <p:spPr/>
        <p:txBody>
          <a:bodyPr/>
          <a:lstStyle/>
          <a:p>
            <a:pPr>
              <a:defRPr/>
            </a:pPr>
            <a:fld id="{A2201F86-70A8-4548-B8A8-6B5E7E551251}" type="slidenum">
              <a:rPr lang="zh-CN" altLang="en-US" smtClean="0"/>
              <a:pPr>
                <a:defRPr/>
              </a:pPr>
              <a:t>48</a:t>
            </a:fld>
            <a:endParaRPr lang="zh-CN" altLang="en-US" sz="1800">
              <a:solidFill>
                <a:schemeClr val="tx1"/>
              </a:solidFill>
            </a:endParaRPr>
          </a:p>
        </p:txBody>
      </p:sp>
      <p:sp>
        <p:nvSpPr>
          <p:cNvPr id="8397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3973"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595313" y="1244600"/>
            <a:ext cx="6789737"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类图（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class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spcBef>
                <a:spcPct val="0"/>
              </a:spcBef>
              <a:buFontTx/>
              <a:buNone/>
            </a:pPr>
            <a:r>
              <a:rPr lang="zh-CN" altLang="en-US">
                <a:solidFill>
                  <a:srgbClr val="2E3740"/>
                </a:solidFill>
                <a:sym typeface="宋体" panose="02010600030101010101" pitchFamily="2" charset="-122"/>
              </a:rPr>
              <a:t>展现了一组类、接口、协作和它们之间的关系。在面向对象系统的建模中所建立的最常见的图就是类图。类图给出系统的静态设计视图。包含主动类的类图给出系统的静态进程视图。构件图是类图的变体。</a:t>
            </a:r>
          </a:p>
        </p:txBody>
      </p:sp>
      <p:pic>
        <p:nvPicPr>
          <p:cNvPr id="83975"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6"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85050" y="1068388"/>
            <a:ext cx="4395788"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pPr>
                <a:defRPr/>
              </a:pPr>
              <a:t>2018/10/14</a:t>
            </a:fld>
            <a:endParaRPr lang="zh-CN" altLang="zh-CN" dirty="0"/>
          </a:p>
        </p:txBody>
      </p:sp>
      <p:sp>
        <p:nvSpPr>
          <p:cNvPr id="4" name="灯片编号占位符 3"/>
          <p:cNvSpPr>
            <a:spLocks noGrp="1"/>
          </p:cNvSpPr>
          <p:nvPr>
            <p:ph type="sldNum" sz="quarter" idx="12"/>
          </p:nvPr>
        </p:nvSpPr>
        <p:spPr/>
        <p:txBody>
          <a:bodyPr/>
          <a:lstStyle/>
          <a:p>
            <a:pPr>
              <a:defRPr/>
            </a:pPr>
            <a:fld id="{D911E370-3667-4436-A2A3-A0220A07AC77}" type="slidenum">
              <a:rPr lang="zh-CN" altLang="en-US" smtClean="0"/>
              <a:pPr>
                <a:defRPr/>
              </a:pPr>
              <a:t>49</a:t>
            </a:fld>
            <a:endParaRPr lang="zh-CN" altLang="en-US" sz="1800">
              <a:solidFill>
                <a:schemeClr val="tx1"/>
              </a:solidFill>
            </a:endParaRPr>
          </a:p>
        </p:txBody>
      </p:sp>
      <p:sp>
        <p:nvSpPr>
          <p:cNvPr id="8499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4997"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595313" y="1244600"/>
            <a:ext cx="6789737"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对象图（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object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spcBef>
                <a:spcPct val="0"/>
              </a:spcBef>
              <a:buFontTx/>
              <a:buNone/>
            </a:pPr>
            <a:r>
              <a:rPr lang="zh-CN" altLang="en-US">
                <a:solidFill>
                  <a:srgbClr val="2E3740"/>
                </a:solidFill>
                <a:sym typeface="宋体" panose="02010600030101010101" pitchFamily="2" charset="-122"/>
              </a:rPr>
              <a:t>展现了一组对象以及它们之间的关系。对象图描述了在类图中所建立的事物的实例的静态快照。和类图一样，这些图给出系统的静态设计视图或静态进程视图，但它们是从真实案例或原型案例的角度建立的。</a:t>
            </a:r>
          </a:p>
        </p:txBody>
      </p:sp>
      <p:pic>
        <p:nvPicPr>
          <p:cNvPr id="84999"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85050" y="1376363"/>
            <a:ext cx="4529138"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0"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rot="21244153">
            <a:off x="5059113" y="2232473"/>
            <a:ext cx="2828925" cy="396875"/>
          </a:xfrm>
          <a:prstGeom prst="rect">
            <a:avLst/>
          </a:prstGeom>
          <a:solidFill>
            <a:schemeClr val="bg1"/>
          </a:solidFill>
          <a:ln>
            <a:solidFill>
              <a:schemeClr val="accent1"/>
            </a:solid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2" action="ppaction://hlinksldjump"/>
              </a:rPr>
              <a:t>06.3 </a:t>
            </a:r>
            <a:r>
              <a:rPr lang="zh-CN" altLang="en-US" sz="2800" dirty="0">
                <a:solidFill>
                  <a:schemeClr val="bg1"/>
                </a:solidFill>
                <a:hlinkClick r:id="rId2" action="ppaction://hlinksldjump"/>
              </a:rPr>
              <a:t>交互视图</a:t>
            </a:r>
            <a:endParaRPr lang="zh-CN" altLang="en-US" sz="2800" dirty="0">
              <a:solidFill>
                <a:schemeClr val="bg1"/>
              </a:solidFill>
            </a:endParaRPr>
          </a:p>
        </p:txBody>
      </p:sp>
      <p:sp>
        <p:nvSpPr>
          <p:cNvPr id="10243"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44" name="文本框 7"/>
          <p:cNvSpPr>
            <a:spLocks noChangeArrowheads="1"/>
          </p:cNvSpPr>
          <p:nvPr/>
        </p:nvSpPr>
        <p:spPr bwMode="auto">
          <a:xfrm rot="-910717">
            <a:off x="649288" y="190500"/>
            <a:ext cx="14049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zh-CN" sz="1600" b="1">
                <a:solidFill>
                  <a:schemeClr val="bg1"/>
                </a:solidFill>
                <a:sym typeface="Calibri" panose="020F0502020204030204" pitchFamily="34" charset="0"/>
              </a:rPr>
              <a:t> </a:t>
            </a: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lnSpc>
                <a:spcPct val="100000"/>
              </a:lnSpc>
              <a:spcBef>
                <a:spcPct val="0"/>
              </a:spcBef>
              <a:buFontTx/>
              <a:buNone/>
            </a:pPr>
            <a:r>
              <a:rPr lang="zh-CN" altLang="en-US" b="1">
                <a:solidFill>
                  <a:schemeClr val="bg1"/>
                </a:solidFill>
                <a:sym typeface="宋体" panose="02010600030101010101" pitchFamily="2" charset="-122"/>
              </a:rPr>
              <a:t>目录</a:t>
            </a:r>
            <a:endParaRPr lang="zh-CN" altLang="zh-CN" b="1">
              <a:solidFill>
                <a:schemeClr val="bg1"/>
              </a:solidFill>
              <a:sym typeface="宋体" panose="02010600030101010101" pitchFamily="2" charset="-122"/>
            </a:endParaRPr>
          </a:p>
        </p:txBody>
      </p:sp>
      <p:grpSp>
        <p:nvGrpSpPr>
          <p:cNvPr id="10245" name="Group 4"/>
          <p:cNvGrpSpPr>
            <a:grpSpLocks/>
          </p:cNvGrpSpPr>
          <p:nvPr/>
        </p:nvGrpSpPr>
        <p:grpSpPr bwMode="auto">
          <a:xfrm>
            <a:off x="0" y="6734175"/>
            <a:ext cx="12192000" cy="138113"/>
            <a:chOff x="0" y="0"/>
            <a:chExt cx="12231884" cy="334101"/>
          </a:xfrm>
        </p:grpSpPr>
        <p:sp>
          <p:nvSpPr>
            <p:cNvPr id="1026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6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6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6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6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0246" name="文本框 15"/>
          <p:cNvSpPr>
            <a:spLocks noChangeArrowheads="1"/>
          </p:cNvSpPr>
          <p:nvPr/>
        </p:nvSpPr>
        <p:spPr bwMode="auto">
          <a:xfrm>
            <a:off x="2358775" y="798960"/>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4000" b="1" i="1">
                <a:solidFill>
                  <a:srgbClr val="26B7CC"/>
                </a:solidFill>
                <a:sym typeface="Calibri" panose="020F0502020204030204" pitchFamily="34" charset="0"/>
              </a:rPr>
              <a:t>06.</a:t>
            </a:r>
            <a:endParaRPr lang="zh-CN" altLang="en-US" sz="4000" b="1" i="1">
              <a:solidFill>
                <a:srgbClr val="26B7CC"/>
              </a:solidFill>
              <a:sym typeface="Calibri" panose="020F0502020204030204" pitchFamily="34" charset="0"/>
            </a:endParaRPr>
          </a:p>
        </p:txBody>
      </p:sp>
      <p:sp>
        <p:nvSpPr>
          <p:cNvPr id="10247" name="矩形 19"/>
          <p:cNvSpPr>
            <a:spLocks noChangeArrowheads="1"/>
          </p:cNvSpPr>
          <p:nvPr/>
        </p:nvSpPr>
        <p:spPr bwMode="auto">
          <a:xfrm rot="21238561">
            <a:off x="3235075" y="576710"/>
            <a:ext cx="6237288" cy="474663"/>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4" action="ppaction://hlinksldjump"/>
              </a:rPr>
              <a:t>UML</a:t>
            </a:r>
            <a:r>
              <a:rPr lang="zh-CN" altLang="en-US"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4" action="ppaction://hlinksldjump"/>
              </a:rPr>
              <a:t>的视图</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10248" name="直角三角形 24"/>
          <p:cNvSpPr>
            <a:spLocks noChangeArrowheads="1"/>
          </p:cNvSpPr>
          <p:nvPr/>
        </p:nvSpPr>
        <p:spPr bwMode="auto">
          <a:xfrm rot="21229799" flipH="1" flipV="1">
            <a:off x="8829425" y="713235"/>
            <a:ext cx="201613" cy="203200"/>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8" name="矩形 37"/>
          <p:cNvSpPr/>
          <p:nvPr/>
        </p:nvSpPr>
        <p:spPr>
          <a:xfrm rot="21244153">
            <a:off x="6046538" y="1584773"/>
            <a:ext cx="2828925" cy="3968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5" action="ppaction://hlinksldjump"/>
              </a:rPr>
              <a:t>06.2 </a:t>
            </a:r>
            <a:r>
              <a:rPr lang="zh-CN" altLang="en-US" sz="2800" dirty="0">
                <a:hlinkClick r:id="rId5" action="ppaction://hlinksldjump"/>
              </a:rPr>
              <a:t>设计视图</a:t>
            </a:r>
            <a:endParaRPr lang="zh-CN" altLang="en-US" sz="2800" dirty="0"/>
          </a:p>
        </p:txBody>
      </p:sp>
      <p:sp>
        <p:nvSpPr>
          <p:cNvPr id="39" name="矩形 38"/>
          <p:cNvSpPr/>
          <p:nvPr/>
        </p:nvSpPr>
        <p:spPr>
          <a:xfrm rot="21244153">
            <a:off x="4889250" y="1164085"/>
            <a:ext cx="2828925" cy="396875"/>
          </a:xfrm>
          <a:prstGeom prst="rect">
            <a:avLst/>
          </a:prstGeom>
          <a:solidFill>
            <a:schemeClr val="bg1"/>
          </a:solidFill>
          <a:ln>
            <a:solidFill>
              <a:schemeClr val="accent1"/>
            </a:solid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6" action="ppaction://hlinksldjump"/>
              </a:rPr>
              <a:t>06.1 </a:t>
            </a:r>
            <a:r>
              <a:rPr lang="zh-CN" altLang="en-US" sz="2800" dirty="0">
                <a:solidFill>
                  <a:schemeClr val="bg1"/>
                </a:solidFill>
                <a:hlinkClick r:id="rId6" action="ppaction://hlinksldjump"/>
              </a:rPr>
              <a:t>用例视图</a:t>
            </a:r>
            <a:endParaRPr lang="zh-CN" altLang="en-US" sz="2800" dirty="0">
              <a:solidFill>
                <a:schemeClr val="bg1"/>
              </a:solidFill>
            </a:endParaRPr>
          </a:p>
        </p:txBody>
      </p:sp>
      <p:sp>
        <p:nvSpPr>
          <p:cNvPr id="41" name="矩形 40"/>
          <p:cNvSpPr/>
          <p:nvPr/>
        </p:nvSpPr>
        <p:spPr>
          <a:xfrm rot="21244153">
            <a:off x="6164013" y="2653160"/>
            <a:ext cx="2828925" cy="3968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7" action="ppaction://hlinksldjump"/>
              </a:rPr>
              <a:t>06.4 </a:t>
            </a:r>
            <a:r>
              <a:rPr lang="zh-CN" altLang="en-US" sz="2800" dirty="0">
                <a:hlinkClick r:id="rId7" action="ppaction://hlinksldjump"/>
              </a:rPr>
              <a:t>实现视图</a:t>
            </a:r>
            <a:endParaRPr lang="zh-CN" altLang="en-US" sz="2800" dirty="0"/>
          </a:p>
        </p:txBody>
      </p:sp>
      <p:sp>
        <p:nvSpPr>
          <p:cNvPr id="42" name="矩形 41"/>
          <p:cNvSpPr/>
          <p:nvPr/>
        </p:nvSpPr>
        <p:spPr>
          <a:xfrm rot="21244153">
            <a:off x="5184525" y="3299273"/>
            <a:ext cx="2828925" cy="396875"/>
          </a:xfrm>
          <a:prstGeom prst="rect">
            <a:avLst/>
          </a:prstGeom>
          <a:solidFill>
            <a:schemeClr val="bg1"/>
          </a:solidFill>
          <a:ln>
            <a:solidFill>
              <a:schemeClr val="accent1"/>
            </a:solid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8" action="ppaction://hlinksldjump"/>
              </a:rPr>
              <a:t>06.5 </a:t>
            </a:r>
            <a:r>
              <a:rPr lang="zh-CN" altLang="en-US" sz="2800" dirty="0">
                <a:solidFill>
                  <a:schemeClr val="bg1"/>
                </a:solidFill>
                <a:hlinkClick r:id="rId8" action="ppaction://hlinksldjump"/>
              </a:rPr>
              <a:t>部署视图</a:t>
            </a:r>
            <a:endParaRPr lang="zh-CN" altLang="en-US" sz="2800" dirty="0">
              <a:solidFill>
                <a:schemeClr val="bg1"/>
              </a:solidFill>
            </a:endParaRPr>
          </a:p>
        </p:txBody>
      </p:sp>
      <p:sp>
        <p:nvSpPr>
          <p:cNvPr id="10253" name="文本框 17"/>
          <p:cNvSpPr>
            <a:spLocks noChangeArrowheads="1"/>
          </p:cNvSpPr>
          <p:nvPr/>
        </p:nvSpPr>
        <p:spPr bwMode="auto">
          <a:xfrm>
            <a:off x="3169435" y="4847502"/>
            <a:ext cx="841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4000" b="1" i="1" dirty="0">
                <a:solidFill>
                  <a:srgbClr val="2E3740"/>
                </a:solidFill>
                <a:sym typeface="Calibri" panose="020F0502020204030204" pitchFamily="34" charset="0"/>
              </a:rPr>
              <a:t>08.</a:t>
            </a:r>
            <a:endParaRPr lang="zh-CN" altLang="en-US" sz="4000" b="1" i="1" dirty="0">
              <a:solidFill>
                <a:srgbClr val="2E3740"/>
              </a:solidFill>
              <a:sym typeface="Calibri" panose="020F0502020204030204" pitchFamily="34" charset="0"/>
            </a:endParaRPr>
          </a:p>
        </p:txBody>
      </p:sp>
      <p:sp>
        <p:nvSpPr>
          <p:cNvPr id="10254" name="矩形 21"/>
          <p:cNvSpPr>
            <a:spLocks noChangeArrowheads="1"/>
          </p:cNvSpPr>
          <p:nvPr/>
        </p:nvSpPr>
        <p:spPr bwMode="auto">
          <a:xfrm rot="21238561">
            <a:off x="4110952" y="4736377"/>
            <a:ext cx="4214813" cy="47625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200" b="1" i="1">
                <a:solidFill>
                  <a:srgbClr val="FFFFFF"/>
                </a:solidFill>
                <a:latin typeface="宋体" panose="02010600030101010101" pitchFamily="2" charset="-122"/>
                <a:sym typeface="宋体" panose="02010600030101010101" pitchFamily="2" charset="-122"/>
                <a:hlinkClick r:id="rId9" action="ppaction://hlinksldjump"/>
              </a:rPr>
              <a:t>小结</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10255" name="直角三角形 22"/>
          <p:cNvSpPr>
            <a:spLocks noChangeArrowheads="1"/>
          </p:cNvSpPr>
          <p:nvPr/>
        </p:nvSpPr>
        <p:spPr bwMode="auto">
          <a:xfrm rot="21229799" flipH="1" flipV="1">
            <a:off x="7955877" y="4999902"/>
            <a:ext cx="201613" cy="203200"/>
          </a:xfrm>
          <a:prstGeom prst="rtTriangle">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C84EF4FB-0332-4052-9112-1BEA0781E80B}" type="datetime1">
              <a:rPr lang="zh-CN" altLang="en-US"/>
              <a:pPr>
                <a:defRPr/>
              </a:pPr>
              <a:t>2018/10/14</a:t>
            </a:fld>
            <a:endParaRPr lang="zh-CN" altLang="zh-CN"/>
          </a:p>
        </p:txBody>
      </p:sp>
      <p:sp>
        <p:nvSpPr>
          <p:cNvPr id="3" name="灯片编号占位符 2"/>
          <p:cNvSpPr>
            <a:spLocks noGrp="1"/>
          </p:cNvSpPr>
          <p:nvPr>
            <p:ph type="sldNum" sz="quarter" idx="12"/>
          </p:nvPr>
        </p:nvSpPr>
        <p:spPr/>
        <p:txBody>
          <a:bodyPr/>
          <a:lstStyle/>
          <a:p>
            <a:pPr>
              <a:defRPr/>
            </a:pPr>
            <a:fld id="{C640AB32-D8FF-4254-B871-2F1AF324857B}" type="slidenum">
              <a:rPr lang="zh-CN" altLang="en-US" smtClean="0"/>
              <a:pPr>
                <a:defRPr/>
              </a:pPr>
              <a:t>5</a:t>
            </a:fld>
            <a:endParaRPr lang="zh-CN" altLang="en-US" sz="1800">
              <a:solidFill>
                <a:schemeClr val="tx1"/>
              </a:solidFill>
            </a:endParaRPr>
          </a:p>
        </p:txBody>
      </p:sp>
      <p:pic>
        <p:nvPicPr>
          <p:cNvPr id="10258" name="图片 2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9" name="文本框 16"/>
          <p:cNvSpPr>
            <a:spLocks noChangeArrowheads="1"/>
          </p:cNvSpPr>
          <p:nvPr/>
        </p:nvSpPr>
        <p:spPr bwMode="auto">
          <a:xfrm>
            <a:off x="2735013" y="4285110"/>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4000" b="1" i="1">
                <a:solidFill>
                  <a:srgbClr val="ED4989"/>
                </a:solidFill>
                <a:sym typeface="Calibri" panose="020F0502020204030204" pitchFamily="34" charset="0"/>
              </a:rPr>
              <a:t>07.</a:t>
            </a:r>
            <a:endParaRPr lang="zh-CN" altLang="en-US" sz="4000" b="1" i="1">
              <a:solidFill>
                <a:srgbClr val="ED4989"/>
              </a:solidFill>
              <a:sym typeface="Calibri" panose="020F0502020204030204" pitchFamily="34" charset="0"/>
            </a:endParaRPr>
          </a:p>
        </p:txBody>
      </p:sp>
      <p:sp>
        <p:nvSpPr>
          <p:cNvPr id="10260" name="矩形 20"/>
          <p:cNvSpPr>
            <a:spLocks noChangeArrowheads="1"/>
          </p:cNvSpPr>
          <p:nvPr/>
        </p:nvSpPr>
        <p:spPr bwMode="auto">
          <a:xfrm rot="21238561">
            <a:off x="3720850" y="4013648"/>
            <a:ext cx="5588000"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11" action="ppaction://hlinksldjump"/>
              </a:rPr>
              <a:t>UML</a:t>
            </a:r>
            <a:r>
              <a:rPr lang="zh-CN" altLang="en-US"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11" action="ppaction://hlinksldjump"/>
              </a:rPr>
              <a:t>的规则与公共机制</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10261" name="直角三角形 23"/>
          <p:cNvSpPr>
            <a:spLocks noChangeArrowheads="1"/>
          </p:cNvSpPr>
          <p:nvPr/>
        </p:nvSpPr>
        <p:spPr bwMode="auto">
          <a:xfrm rot="21229799" flipH="1" flipV="1">
            <a:off x="8691313" y="4223198"/>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7" name="文本框 17"/>
          <p:cNvSpPr>
            <a:spLocks noChangeArrowheads="1"/>
          </p:cNvSpPr>
          <p:nvPr/>
        </p:nvSpPr>
        <p:spPr bwMode="auto">
          <a:xfrm>
            <a:off x="3511298" y="5494229"/>
            <a:ext cx="841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4000" b="1" i="1" dirty="0" smtClean="0">
                <a:solidFill>
                  <a:srgbClr val="ED7D31"/>
                </a:solidFill>
                <a:sym typeface="Calibri" panose="020F0502020204030204" pitchFamily="34" charset="0"/>
              </a:rPr>
              <a:t>09.</a:t>
            </a:r>
            <a:endParaRPr lang="zh-CN" altLang="en-US" sz="4000" b="1" i="1" dirty="0">
              <a:solidFill>
                <a:srgbClr val="ED7D31"/>
              </a:solidFill>
              <a:sym typeface="Calibri" panose="020F0502020204030204" pitchFamily="34" charset="0"/>
            </a:endParaRPr>
          </a:p>
        </p:txBody>
      </p:sp>
      <p:sp>
        <p:nvSpPr>
          <p:cNvPr id="28" name="矩形 21"/>
          <p:cNvSpPr>
            <a:spLocks noChangeArrowheads="1"/>
          </p:cNvSpPr>
          <p:nvPr/>
        </p:nvSpPr>
        <p:spPr bwMode="auto">
          <a:xfrm rot="21238561">
            <a:off x="4451374" y="5355714"/>
            <a:ext cx="4736814" cy="476250"/>
          </a:xfrm>
          <a:prstGeom prst="rect">
            <a:avLst/>
          </a:prstGeom>
          <a:solidFill>
            <a:schemeClr val="accent2"/>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200" b="1" i="1" dirty="0">
                <a:solidFill>
                  <a:srgbClr val="FFFFFF"/>
                </a:solidFill>
                <a:latin typeface="宋体" panose="02010600030101010101" pitchFamily="2" charset="-122"/>
                <a:sym typeface="宋体" panose="02010600030101010101" pitchFamily="2" charset="-122"/>
              </a:rPr>
              <a:t>附录</a:t>
            </a:r>
          </a:p>
        </p:txBody>
      </p:sp>
      <p:sp>
        <p:nvSpPr>
          <p:cNvPr id="29" name="直角三角形 22"/>
          <p:cNvSpPr>
            <a:spLocks noChangeArrowheads="1"/>
          </p:cNvSpPr>
          <p:nvPr/>
        </p:nvSpPr>
        <p:spPr bwMode="auto">
          <a:xfrm rot="21229799" flipH="1" flipV="1">
            <a:off x="8793922" y="5604084"/>
            <a:ext cx="201613" cy="203200"/>
          </a:xfrm>
          <a:prstGeom prst="rtTriangle">
            <a:avLst/>
          </a:prstGeom>
          <a:solidFill>
            <a:schemeClr val="accent2"/>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pPr>
                <a:defRPr/>
              </a:pPr>
              <a:t>2018/10/14</a:t>
            </a:fld>
            <a:endParaRPr lang="zh-CN" altLang="zh-CN" dirty="0"/>
          </a:p>
        </p:txBody>
      </p:sp>
      <p:sp>
        <p:nvSpPr>
          <p:cNvPr id="4" name="灯片编号占位符 3"/>
          <p:cNvSpPr>
            <a:spLocks noGrp="1"/>
          </p:cNvSpPr>
          <p:nvPr>
            <p:ph type="sldNum" sz="quarter" idx="12"/>
          </p:nvPr>
        </p:nvSpPr>
        <p:spPr/>
        <p:txBody>
          <a:bodyPr/>
          <a:lstStyle/>
          <a:p>
            <a:pPr>
              <a:defRPr/>
            </a:pPr>
            <a:fld id="{FE8BC622-A447-485C-8E58-81F6556904D4}" type="slidenum">
              <a:rPr lang="zh-CN" altLang="en-US" smtClean="0"/>
              <a:pPr>
                <a:defRPr/>
              </a:pPr>
              <a:t>50</a:t>
            </a:fld>
            <a:endParaRPr lang="zh-CN" altLang="en-US" sz="1800">
              <a:solidFill>
                <a:schemeClr val="tx1"/>
              </a:solidFill>
            </a:endParaRPr>
          </a:p>
        </p:txBody>
      </p:sp>
      <p:sp>
        <p:nvSpPr>
          <p:cNvPr id="8602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6021"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361950" y="2293938"/>
            <a:ext cx="10991850"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构件图（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object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spcBef>
                <a:spcPct val="0"/>
              </a:spcBef>
              <a:buFontTx/>
              <a:buNone/>
            </a:pPr>
            <a:r>
              <a:rPr lang="zh-CN" altLang="en-US">
                <a:solidFill>
                  <a:srgbClr val="2E3740"/>
                </a:solidFill>
                <a:sym typeface="宋体" panose="02010600030101010101" pitchFamily="2" charset="-122"/>
              </a:rPr>
              <a:t>展现了一个封装的类和它的接口、端口以及由内嵌的构件和连接件构成的内部结构。构件图用于表示系统的静态设计实现视图。对于由小的部件构建大的系统来说，构件图是很重要的（</a:t>
            </a:r>
            <a:r>
              <a:rPr lang="en-US" altLang="zh-CN">
                <a:solidFill>
                  <a:srgbClr val="2E3740"/>
                </a:solidFill>
                <a:sym typeface="宋体" panose="02010600030101010101" pitchFamily="2" charset="-122"/>
              </a:rPr>
              <a:t>UML</a:t>
            </a:r>
            <a:r>
              <a:rPr lang="zh-CN" altLang="en-US">
                <a:solidFill>
                  <a:srgbClr val="2E3740"/>
                </a:solidFill>
                <a:sym typeface="宋体" panose="02010600030101010101" pitchFamily="2" charset="-122"/>
              </a:rPr>
              <a:t>将构件图和适用于任意类的组合结构图区分开来，但由于构件和结构化类之间的差别微不足道，所以一起讨论它们）。</a:t>
            </a:r>
          </a:p>
        </p:txBody>
      </p:sp>
      <p:pic>
        <p:nvPicPr>
          <p:cNvPr id="86023"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4" name="图片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5338" y="858838"/>
            <a:ext cx="5011737"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pPr>
                <a:defRPr/>
              </a:pPr>
              <a:t>2018/10/14</a:t>
            </a:fld>
            <a:endParaRPr lang="zh-CN" altLang="zh-CN" dirty="0"/>
          </a:p>
        </p:txBody>
      </p:sp>
      <p:sp>
        <p:nvSpPr>
          <p:cNvPr id="4" name="灯片编号占位符 3"/>
          <p:cNvSpPr>
            <a:spLocks noGrp="1"/>
          </p:cNvSpPr>
          <p:nvPr>
            <p:ph type="sldNum" sz="quarter" idx="12"/>
          </p:nvPr>
        </p:nvSpPr>
        <p:spPr/>
        <p:txBody>
          <a:bodyPr/>
          <a:lstStyle/>
          <a:p>
            <a:pPr>
              <a:defRPr/>
            </a:pPr>
            <a:fld id="{E62234F1-6501-4ED0-9FD9-5BBEC54D5003}" type="slidenum">
              <a:rPr lang="zh-CN" altLang="en-US" smtClean="0"/>
              <a:pPr>
                <a:defRPr/>
              </a:pPr>
              <a:t>51</a:t>
            </a:fld>
            <a:endParaRPr lang="zh-CN" altLang="en-US" sz="1800">
              <a:solidFill>
                <a:schemeClr val="tx1"/>
              </a:solidFill>
            </a:endParaRPr>
          </a:p>
        </p:txBody>
      </p:sp>
      <p:sp>
        <p:nvSpPr>
          <p:cNvPr id="8704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7045"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574675" y="1636713"/>
            <a:ext cx="5667375"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用况图（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use case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spcBef>
                <a:spcPct val="0"/>
              </a:spcBef>
              <a:buFontTx/>
              <a:buNone/>
            </a:pPr>
            <a:r>
              <a:rPr lang="zh-CN" altLang="en-US">
                <a:solidFill>
                  <a:srgbClr val="2E3740"/>
                </a:solidFill>
                <a:sym typeface="宋体" panose="02010600030101010101" pitchFamily="2" charset="-122"/>
              </a:rPr>
              <a:t>展现了一组用况、参与者（一种特殊的类）及它们之间的关系。用况图给出系统的静态用况视图。这些图在对系统的行为进行组织和建模上是非常重要的。</a:t>
            </a:r>
          </a:p>
        </p:txBody>
      </p:sp>
      <p:pic>
        <p:nvPicPr>
          <p:cNvPr id="87047"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8"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99213" y="1158875"/>
            <a:ext cx="5365750" cy="454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pPr>
                <a:defRPr/>
              </a:pPr>
              <a:t>2018/10/14</a:t>
            </a:fld>
            <a:endParaRPr lang="zh-CN" altLang="zh-CN" dirty="0"/>
          </a:p>
        </p:txBody>
      </p:sp>
      <p:sp>
        <p:nvSpPr>
          <p:cNvPr id="4" name="灯片编号占位符 3"/>
          <p:cNvSpPr>
            <a:spLocks noGrp="1"/>
          </p:cNvSpPr>
          <p:nvPr>
            <p:ph type="sldNum" sz="quarter" idx="12"/>
          </p:nvPr>
        </p:nvSpPr>
        <p:spPr/>
        <p:txBody>
          <a:bodyPr/>
          <a:lstStyle/>
          <a:p>
            <a:pPr>
              <a:defRPr/>
            </a:pPr>
            <a:fld id="{DF9D26FB-2C4E-4022-B204-28B872975D72}" type="slidenum">
              <a:rPr lang="zh-CN" altLang="en-US" smtClean="0"/>
              <a:pPr>
                <a:defRPr/>
              </a:pPr>
              <a:t>52</a:t>
            </a:fld>
            <a:endParaRPr lang="zh-CN" altLang="en-US" sz="1800">
              <a:solidFill>
                <a:schemeClr val="tx1"/>
              </a:solidFill>
            </a:endParaRPr>
          </a:p>
        </p:txBody>
      </p:sp>
      <p:sp>
        <p:nvSpPr>
          <p:cNvPr id="8806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8069"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511175" y="1089025"/>
            <a:ext cx="11226800" cy="554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auto" hangingPunct="1">
              <a:lnSpc>
                <a:spcPct val="150000"/>
              </a:lnSpc>
              <a:spcBef>
                <a:spcPts val="0"/>
              </a:spcBef>
              <a:spcAft>
                <a:spcPts val="0"/>
              </a:spcAft>
              <a:defRPr/>
            </a:pPr>
            <a:r>
              <a:rPr lang="zh-CN" altLang="en-US" sz="2800" dirty="0" smtClean="0">
                <a:solidFill>
                  <a:srgbClr val="2E3740"/>
                </a:solidFill>
                <a:latin typeface="+mn-ea"/>
                <a:ea typeface="+mn-ea"/>
                <a:sym typeface="宋体" panose="02010600030101010101" pitchFamily="2" charset="-122"/>
              </a:rPr>
              <a:t>顺序图和通信图都是交互图。</a:t>
            </a:r>
            <a:endParaRPr lang="en-US" altLang="zh-CN" sz="2800" dirty="0" smtClean="0">
              <a:solidFill>
                <a:srgbClr val="2E3740"/>
              </a:solidFill>
              <a:latin typeface="+mn-ea"/>
              <a:ea typeface="+mn-ea"/>
              <a:sym typeface="宋体" panose="02010600030101010101" pitchFamily="2" charset="-122"/>
            </a:endParaRPr>
          </a:p>
          <a:p>
            <a:pPr eaLnBrk="1" fontAlgn="auto" hangingPunct="1">
              <a:lnSpc>
                <a:spcPct val="150000"/>
              </a:lnSpc>
              <a:spcBef>
                <a:spcPts val="0"/>
              </a:spcBef>
              <a:spcAft>
                <a:spcPts val="0"/>
              </a:spcAft>
              <a:defRPr/>
            </a:pP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交互图（</a:t>
            </a:r>
            <a:r>
              <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interaction diagram</a:t>
            </a: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fontAlgn="auto" hangingPunct="1">
              <a:lnSpc>
                <a:spcPct val="150000"/>
              </a:lnSpc>
              <a:spcBef>
                <a:spcPts val="0"/>
              </a:spcBef>
              <a:spcAft>
                <a:spcPts val="0"/>
              </a:spcAft>
              <a:defRPr/>
            </a:pPr>
            <a:r>
              <a:rPr lang="zh-CN" altLang="en-US" sz="2800" dirty="0" smtClean="0">
                <a:solidFill>
                  <a:srgbClr val="2E3740"/>
                </a:solidFill>
                <a:latin typeface="+mn-ea"/>
                <a:ea typeface="+mn-ea"/>
                <a:sym typeface="宋体" panose="02010600030101010101" pitchFamily="2" charset="-122"/>
              </a:rPr>
              <a:t>展现了一种交互，它由一组对象或角色以及                       它们之间可能发送的消息构成。交互图专注                       于系统的动态视图。</a:t>
            </a:r>
            <a:endParaRPr lang="en-US" altLang="zh-CN" sz="2800" dirty="0" smtClean="0">
              <a:solidFill>
                <a:srgbClr val="2E3740"/>
              </a:solidFill>
              <a:latin typeface="+mn-ea"/>
              <a:ea typeface="+mn-ea"/>
              <a:sym typeface="宋体" panose="02010600030101010101" pitchFamily="2" charset="-122"/>
            </a:endParaRPr>
          </a:p>
          <a:p>
            <a:pPr eaLnBrk="1" fontAlgn="auto" hangingPunct="1">
              <a:lnSpc>
                <a:spcPct val="150000"/>
              </a:lnSpc>
              <a:spcBef>
                <a:spcPts val="0"/>
              </a:spcBef>
              <a:spcAft>
                <a:spcPts val="0"/>
              </a:spcAft>
              <a:defRPr/>
            </a:pP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顺序图（</a:t>
            </a:r>
            <a:r>
              <a:rPr lang="en-US" altLang="zh-CN" sz="3200" b="1" dirty="0">
                <a:solidFill>
                  <a:srgbClr val="2E3740"/>
                </a:solidFill>
                <a:latin typeface="黑体" panose="02010609060101010101" pitchFamily="49" charset="-122"/>
                <a:ea typeface="黑体" panose="02010609060101010101" pitchFamily="49" charset="-122"/>
                <a:sym typeface="宋体" panose="02010600030101010101" pitchFamily="2" charset="-122"/>
              </a:rPr>
              <a:t>sequence</a:t>
            </a:r>
            <a:r>
              <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 diagram</a:t>
            </a: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t>
            </a:r>
            <a:r>
              <a:rPr lang="zh-CN" altLang="en-US" sz="2800" dirty="0" smtClean="0">
                <a:solidFill>
                  <a:srgbClr val="2E3740"/>
                </a:solidFill>
                <a:latin typeface="+mn-ea"/>
                <a:ea typeface="+mn-ea"/>
                <a:sym typeface="宋体" panose="02010600030101010101" pitchFamily="2" charset="-122"/>
              </a:rPr>
              <a:t>强调消息的时间次序。</a:t>
            </a:r>
            <a:endParaRPr lang="en-US" altLang="zh-CN" sz="2800" dirty="0">
              <a:solidFill>
                <a:srgbClr val="2E3740"/>
              </a:solidFill>
              <a:latin typeface="+mn-ea"/>
              <a:ea typeface="+mn-ea"/>
              <a:sym typeface="Calibri" panose="020F0502020204030204" pitchFamily="34" charset="0"/>
            </a:endParaRPr>
          </a:p>
          <a:p>
            <a:pPr eaLnBrk="1" fontAlgn="auto" hangingPunct="1">
              <a:lnSpc>
                <a:spcPct val="150000"/>
              </a:lnSpc>
              <a:spcBef>
                <a:spcPts val="0"/>
              </a:spcBef>
              <a:spcAft>
                <a:spcPts val="0"/>
              </a:spcAft>
              <a:defRPr/>
            </a:pP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通信图（</a:t>
            </a:r>
            <a:r>
              <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communication diagram</a:t>
            </a: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t>
            </a:r>
            <a:r>
              <a:rPr lang="zh-CN" altLang="en-US" sz="2800" dirty="0" smtClean="0">
                <a:solidFill>
                  <a:srgbClr val="2E3740"/>
                </a:solidFill>
                <a:latin typeface="Calibri" panose="020F0502020204030204" pitchFamily="34" charset="0"/>
                <a:sym typeface="宋体" panose="02010600030101010101" pitchFamily="2" charset="-122"/>
              </a:rPr>
              <a:t>强调收发消息的对象或角色的结构组织。</a:t>
            </a:r>
            <a:endParaRPr lang="en-US" altLang="zh-CN" sz="2800" dirty="0" smtClean="0">
              <a:solidFill>
                <a:srgbClr val="2E3740"/>
              </a:solidFill>
              <a:latin typeface="Calibri" panose="020F0502020204030204" pitchFamily="34" charset="0"/>
              <a:sym typeface="宋体" panose="02010600030101010101" pitchFamily="2" charset="-122"/>
            </a:endParaRPr>
          </a:p>
        </p:txBody>
      </p:sp>
      <p:pic>
        <p:nvPicPr>
          <p:cNvPr id="88071"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2"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42200" y="315913"/>
            <a:ext cx="4295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pPr>
                <a:defRPr/>
              </a:pPr>
              <a:t>2018/10/14</a:t>
            </a:fld>
            <a:endParaRPr lang="zh-CN" altLang="zh-CN" dirty="0"/>
          </a:p>
        </p:txBody>
      </p:sp>
      <p:sp>
        <p:nvSpPr>
          <p:cNvPr id="4" name="灯片编号占位符 3"/>
          <p:cNvSpPr>
            <a:spLocks noGrp="1"/>
          </p:cNvSpPr>
          <p:nvPr>
            <p:ph type="sldNum" sz="quarter" idx="12"/>
          </p:nvPr>
        </p:nvSpPr>
        <p:spPr/>
        <p:txBody>
          <a:bodyPr/>
          <a:lstStyle/>
          <a:p>
            <a:pPr>
              <a:defRPr/>
            </a:pPr>
            <a:fld id="{F8315704-8F96-4160-8E68-EB8BD1A7D2A1}" type="slidenum">
              <a:rPr lang="zh-CN" altLang="en-US" smtClean="0"/>
              <a:pPr>
                <a:defRPr/>
              </a:pPr>
              <a:t>53</a:t>
            </a:fld>
            <a:endParaRPr lang="zh-CN" altLang="en-US" sz="1800">
              <a:solidFill>
                <a:schemeClr val="tx1"/>
              </a:solidFill>
            </a:endParaRPr>
          </a:p>
        </p:txBody>
      </p:sp>
      <p:sp>
        <p:nvSpPr>
          <p:cNvPr id="8909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9093"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361950" y="1184275"/>
            <a:ext cx="5241925"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状态图（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state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spcBef>
                <a:spcPct val="0"/>
              </a:spcBef>
              <a:buFontTx/>
              <a:buNone/>
            </a:pPr>
            <a:r>
              <a:rPr lang="zh-CN" altLang="en-US">
                <a:solidFill>
                  <a:srgbClr val="2E3740"/>
                </a:solidFill>
                <a:sym typeface="宋体" panose="02010600030101010101" pitchFamily="2" charset="-122"/>
              </a:rPr>
              <a:t>展现了一个状态机，它由状态、转移、事件和活动组成。状态图展现了对象的动态视图。它对接口、类或协作的行为建模尤为重要，而且它强调由事件引发的对象行为，这非常有助于对反应式系统建模。</a:t>
            </a:r>
          </a:p>
        </p:txBody>
      </p:sp>
      <p:pic>
        <p:nvPicPr>
          <p:cNvPr id="89095"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75338" y="1566863"/>
            <a:ext cx="5992812"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6"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pPr>
                <a:defRPr/>
              </a:pPr>
              <a:t>2018/10/14</a:t>
            </a:fld>
            <a:endParaRPr lang="zh-CN" altLang="zh-CN" dirty="0"/>
          </a:p>
        </p:txBody>
      </p:sp>
      <p:sp>
        <p:nvSpPr>
          <p:cNvPr id="4" name="灯片编号占位符 3"/>
          <p:cNvSpPr>
            <a:spLocks noGrp="1"/>
          </p:cNvSpPr>
          <p:nvPr>
            <p:ph type="sldNum" sz="quarter" idx="12"/>
          </p:nvPr>
        </p:nvSpPr>
        <p:spPr/>
        <p:txBody>
          <a:bodyPr/>
          <a:lstStyle/>
          <a:p>
            <a:pPr>
              <a:defRPr/>
            </a:pPr>
            <a:fld id="{24F8830A-1977-4A2D-B3C4-D389525D20DE}" type="slidenum">
              <a:rPr lang="zh-CN" altLang="en-US" smtClean="0"/>
              <a:pPr>
                <a:defRPr/>
              </a:pPr>
              <a:t>54</a:t>
            </a:fld>
            <a:endParaRPr lang="zh-CN" altLang="en-US" sz="1800">
              <a:solidFill>
                <a:schemeClr val="tx1"/>
              </a:solidFill>
            </a:endParaRPr>
          </a:p>
        </p:txBody>
      </p:sp>
      <p:sp>
        <p:nvSpPr>
          <p:cNvPr id="9011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0117"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671513" y="1571625"/>
            <a:ext cx="5357812"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活动图（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activity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spcBef>
                <a:spcPct val="0"/>
              </a:spcBef>
              <a:buFontTx/>
              <a:buNone/>
            </a:pPr>
            <a:r>
              <a:rPr lang="zh-CN" altLang="en-US">
                <a:solidFill>
                  <a:srgbClr val="2E3740"/>
                </a:solidFill>
                <a:sym typeface="宋体" panose="02010600030101010101" pitchFamily="2" charset="-122"/>
              </a:rPr>
              <a:t>将进程或其他计算的结构展示为计算内部一步一步的控制流和数据流。活动图专注于系统的动态视图。它对系统的功能建模特别重要，并强调对象间的控制流程。</a:t>
            </a:r>
          </a:p>
        </p:txBody>
      </p:sp>
      <p:pic>
        <p:nvPicPr>
          <p:cNvPr id="90119"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2238" y="1239838"/>
            <a:ext cx="4881562"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0"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pPr>
                <a:defRPr/>
              </a:pPr>
              <a:t>2018/10/14</a:t>
            </a:fld>
            <a:endParaRPr lang="zh-CN" altLang="zh-CN" dirty="0"/>
          </a:p>
        </p:txBody>
      </p:sp>
      <p:sp>
        <p:nvSpPr>
          <p:cNvPr id="4" name="灯片编号占位符 3"/>
          <p:cNvSpPr>
            <a:spLocks noGrp="1"/>
          </p:cNvSpPr>
          <p:nvPr>
            <p:ph type="sldNum" sz="quarter" idx="12"/>
          </p:nvPr>
        </p:nvSpPr>
        <p:spPr/>
        <p:txBody>
          <a:bodyPr/>
          <a:lstStyle/>
          <a:p>
            <a:pPr>
              <a:defRPr/>
            </a:pPr>
            <a:fld id="{B85D81DF-D6F1-4104-B3E2-392A7857AC68}" type="slidenum">
              <a:rPr lang="zh-CN" altLang="en-US" smtClean="0"/>
              <a:pPr>
                <a:defRPr/>
              </a:pPr>
              <a:t>55</a:t>
            </a:fld>
            <a:endParaRPr lang="zh-CN" altLang="en-US" sz="1800">
              <a:solidFill>
                <a:schemeClr val="tx1"/>
              </a:solidFill>
            </a:endParaRPr>
          </a:p>
        </p:txBody>
      </p:sp>
      <p:sp>
        <p:nvSpPr>
          <p:cNvPr id="9114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1141"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671513" y="1571625"/>
            <a:ext cx="5548312"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部署图（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deployment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spcBef>
                <a:spcPct val="0"/>
              </a:spcBef>
              <a:buFontTx/>
              <a:buNone/>
            </a:pPr>
            <a:r>
              <a:rPr lang="zh-CN" altLang="en-US">
                <a:solidFill>
                  <a:srgbClr val="2E3740"/>
                </a:solidFill>
                <a:sym typeface="宋体" panose="02010600030101010101" pitchFamily="2" charset="-122"/>
              </a:rPr>
              <a:t>展现了对运行时的处理结点以及在其中生存的构件的配置。部署图给出了体系结构的静态部署视图。通常一个结点包含一个或多个制品。</a:t>
            </a:r>
          </a:p>
        </p:txBody>
      </p:sp>
      <p:pic>
        <p:nvPicPr>
          <p:cNvPr id="91143"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64338" y="1765300"/>
            <a:ext cx="4702175" cy="33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4"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pPr>
                <a:defRPr/>
              </a:pPr>
              <a:t>2018/10/14</a:t>
            </a:fld>
            <a:endParaRPr lang="zh-CN" altLang="zh-CN" dirty="0"/>
          </a:p>
        </p:txBody>
      </p:sp>
      <p:sp>
        <p:nvSpPr>
          <p:cNvPr id="4" name="灯片编号占位符 3"/>
          <p:cNvSpPr>
            <a:spLocks noGrp="1"/>
          </p:cNvSpPr>
          <p:nvPr>
            <p:ph type="sldNum" sz="quarter" idx="12"/>
          </p:nvPr>
        </p:nvSpPr>
        <p:spPr/>
        <p:txBody>
          <a:bodyPr/>
          <a:lstStyle/>
          <a:p>
            <a:pPr>
              <a:defRPr/>
            </a:pPr>
            <a:fld id="{8A734341-8B8C-4613-9820-284C3073BCE0}" type="slidenum">
              <a:rPr lang="zh-CN" altLang="en-US" smtClean="0"/>
              <a:pPr>
                <a:defRPr/>
              </a:pPr>
              <a:t>56</a:t>
            </a:fld>
            <a:endParaRPr lang="zh-CN" altLang="en-US" sz="1800">
              <a:solidFill>
                <a:schemeClr val="tx1"/>
              </a:solidFill>
            </a:endParaRPr>
          </a:p>
        </p:txBody>
      </p:sp>
      <p:sp>
        <p:nvSpPr>
          <p:cNvPr id="9216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165"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671513" y="1571625"/>
            <a:ext cx="5548312"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制品图（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artifact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spcBef>
                <a:spcPct val="0"/>
              </a:spcBef>
              <a:buFontTx/>
              <a:buNone/>
            </a:pPr>
            <a:r>
              <a:rPr lang="zh-CN" altLang="en-US">
                <a:solidFill>
                  <a:srgbClr val="2E3740"/>
                </a:solidFill>
                <a:sym typeface="宋体" panose="02010600030101010101" pitchFamily="2" charset="-122"/>
              </a:rPr>
              <a:t>展现了计算机中一个系统的物理结构。制品包括文件、数据库和类似的物理比特集合。制品图常与部署图一起使用。制品也展现了它们实现的类和构件。（</a:t>
            </a:r>
            <a:r>
              <a:rPr lang="en-US" altLang="zh-CN">
                <a:solidFill>
                  <a:srgbClr val="2E3740"/>
                </a:solidFill>
                <a:sym typeface="宋体" panose="02010600030101010101" pitchFamily="2" charset="-122"/>
              </a:rPr>
              <a:t>UML</a:t>
            </a:r>
            <a:r>
              <a:rPr lang="zh-CN" altLang="en-US">
                <a:solidFill>
                  <a:srgbClr val="2E3740"/>
                </a:solidFill>
                <a:sym typeface="宋体" panose="02010600030101010101" pitchFamily="2" charset="-122"/>
              </a:rPr>
              <a:t>把制品图视为部署图的变体）</a:t>
            </a:r>
          </a:p>
        </p:txBody>
      </p:sp>
      <p:pic>
        <p:nvPicPr>
          <p:cNvPr id="92167"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8"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9825" y="1722438"/>
            <a:ext cx="5392738"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pPr>
                <a:defRPr/>
              </a:pPr>
              <a:t>2018/10/14</a:t>
            </a:fld>
            <a:endParaRPr lang="zh-CN" altLang="zh-CN" dirty="0"/>
          </a:p>
        </p:txBody>
      </p:sp>
      <p:sp>
        <p:nvSpPr>
          <p:cNvPr id="4" name="灯片编号占位符 3"/>
          <p:cNvSpPr>
            <a:spLocks noGrp="1"/>
          </p:cNvSpPr>
          <p:nvPr>
            <p:ph type="sldNum" sz="quarter" idx="12"/>
          </p:nvPr>
        </p:nvSpPr>
        <p:spPr/>
        <p:txBody>
          <a:bodyPr/>
          <a:lstStyle/>
          <a:p>
            <a:pPr>
              <a:defRPr/>
            </a:pPr>
            <a:fld id="{D8C989D1-E32D-4E98-859C-57F164FF9F25}" type="slidenum">
              <a:rPr lang="zh-CN" altLang="en-US" smtClean="0"/>
              <a:pPr>
                <a:defRPr/>
              </a:pPr>
              <a:t>57</a:t>
            </a:fld>
            <a:endParaRPr lang="zh-CN" altLang="en-US" sz="1800">
              <a:solidFill>
                <a:schemeClr val="tx1"/>
              </a:solidFill>
            </a:endParaRPr>
          </a:p>
        </p:txBody>
      </p:sp>
      <p:sp>
        <p:nvSpPr>
          <p:cNvPr id="9318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3189"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681038" y="2220913"/>
            <a:ext cx="55499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包图（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package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spcBef>
                <a:spcPct val="0"/>
              </a:spcBef>
              <a:buFontTx/>
              <a:buNone/>
            </a:pPr>
            <a:r>
              <a:rPr lang="zh-CN" altLang="en-US">
                <a:solidFill>
                  <a:srgbClr val="2E3740"/>
                </a:solidFill>
                <a:sym typeface="宋体" panose="02010600030101010101" pitchFamily="2" charset="-122"/>
              </a:rPr>
              <a:t>展现了由模型本身分解而成的组织单元以及它们的依赖关系。</a:t>
            </a:r>
          </a:p>
        </p:txBody>
      </p:sp>
      <p:pic>
        <p:nvPicPr>
          <p:cNvPr id="93191"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3050" y="2009775"/>
            <a:ext cx="4730750" cy="330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2"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pPr>
                <a:defRPr/>
              </a:pPr>
              <a:t>2018/10/14</a:t>
            </a:fld>
            <a:endParaRPr lang="zh-CN" altLang="zh-CN" dirty="0"/>
          </a:p>
        </p:txBody>
      </p:sp>
      <p:sp>
        <p:nvSpPr>
          <p:cNvPr id="4" name="灯片编号占位符 3"/>
          <p:cNvSpPr>
            <a:spLocks noGrp="1"/>
          </p:cNvSpPr>
          <p:nvPr>
            <p:ph type="sldNum" sz="quarter" idx="12"/>
          </p:nvPr>
        </p:nvSpPr>
        <p:spPr/>
        <p:txBody>
          <a:bodyPr/>
          <a:lstStyle/>
          <a:p>
            <a:pPr>
              <a:defRPr/>
            </a:pPr>
            <a:fld id="{B1C5E79C-51B1-48AF-8003-B9A3D61C3BCC}" type="slidenum">
              <a:rPr lang="zh-CN" altLang="en-US" smtClean="0"/>
              <a:pPr>
                <a:defRPr/>
              </a:pPr>
              <a:t>58</a:t>
            </a:fld>
            <a:endParaRPr lang="zh-CN" altLang="en-US" sz="1800">
              <a:solidFill>
                <a:schemeClr val="tx1"/>
              </a:solidFill>
            </a:endParaRPr>
          </a:p>
        </p:txBody>
      </p:sp>
      <p:sp>
        <p:nvSpPr>
          <p:cNvPr id="9421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4213"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lnSpc>
                <a:spcPct val="100000"/>
              </a:lnSpc>
              <a:spcBef>
                <a:spcPct val="0"/>
              </a:spcBef>
              <a:buFontTx/>
              <a:buNone/>
            </a:pPr>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703263" y="1300163"/>
            <a:ext cx="7175500"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定时图（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timing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spcBef>
                <a:spcPct val="0"/>
              </a:spcBef>
              <a:buFontTx/>
              <a:buNone/>
            </a:pPr>
            <a:r>
              <a:rPr lang="zh-CN" altLang="en-US">
                <a:solidFill>
                  <a:srgbClr val="2E3740"/>
                </a:solidFill>
                <a:sym typeface="宋体" panose="02010600030101010101" pitchFamily="2" charset="-122"/>
              </a:rPr>
              <a:t>是一种交互图，它展现了消息跨越不同对象或角色的实际时间，而不仅仅是关心消息的相对顺序。</a:t>
            </a:r>
          </a:p>
        </p:txBody>
      </p:sp>
      <p:sp>
        <p:nvSpPr>
          <p:cNvPr id="8" name="矩形 11"/>
          <p:cNvSpPr>
            <a:spLocks noChangeArrowheads="1"/>
          </p:cNvSpPr>
          <p:nvPr/>
        </p:nvSpPr>
        <p:spPr bwMode="auto">
          <a:xfrm>
            <a:off x="703263" y="4084638"/>
            <a:ext cx="881856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交互概念图</a:t>
            </a:r>
            <a:endPar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spcBef>
                <a:spcPct val="0"/>
              </a:spcBef>
              <a:buFontTx/>
              <a:buNone/>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interaction overview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spcBef>
                <a:spcPct val="0"/>
              </a:spcBef>
              <a:buFontTx/>
              <a:buNone/>
            </a:pPr>
            <a:r>
              <a:rPr lang="zh-CN" altLang="en-US">
                <a:solidFill>
                  <a:srgbClr val="2E3740"/>
                </a:solidFill>
                <a:sym typeface="宋体" panose="02010600030101010101" pitchFamily="2" charset="-122"/>
              </a:rPr>
              <a:t>是活动图和顺序图的混合物。</a:t>
            </a:r>
          </a:p>
        </p:txBody>
      </p:sp>
      <p:pic>
        <p:nvPicPr>
          <p:cNvPr id="94216"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72388" y="1401763"/>
            <a:ext cx="3875087"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7"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4" name="Group 4"/>
          <p:cNvGrpSpPr>
            <a:grpSpLocks/>
          </p:cNvGrpSpPr>
          <p:nvPr/>
        </p:nvGrpSpPr>
        <p:grpSpPr bwMode="auto">
          <a:xfrm>
            <a:off x="0" y="6734175"/>
            <a:ext cx="12192000" cy="138113"/>
            <a:chOff x="0" y="0"/>
            <a:chExt cx="12231884" cy="334101"/>
          </a:xfrm>
        </p:grpSpPr>
        <p:sp>
          <p:nvSpPr>
            <p:cNvPr id="9524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524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524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524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524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95235" name="Group 11"/>
          <p:cNvGrpSpPr>
            <a:grpSpLocks/>
          </p:cNvGrpSpPr>
          <p:nvPr/>
        </p:nvGrpSpPr>
        <p:grpSpPr bwMode="auto">
          <a:xfrm>
            <a:off x="1949450" y="1265238"/>
            <a:ext cx="8077200" cy="4327525"/>
            <a:chOff x="0" y="0"/>
            <a:chExt cx="4349805" cy="2330451"/>
          </a:xfrm>
        </p:grpSpPr>
        <p:sp>
          <p:nvSpPr>
            <p:cNvPr id="95241"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95242" name="任意多边形 3"/>
            <p:cNvSpPr>
              <a:spLocks noChangeArrowheads="1"/>
            </p:cNvSpPr>
            <p:nvPr/>
          </p:nvSpPr>
          <p:spPr bwMode="auto">
            <a:xfrm>
              <a:off x="0" y="2139423"/>
              <a:ext cx="4349805" cy="191028"/>
            </a:xfrm>
            <a:custGeom>
              <a:avLst/>
              <a:gdLst>
                <a:gd name="T0" fmla="*/ 0 w 1897856"/>
                <a:gd name="T1" fmla="*/ 0 h 83347"/>
                <a:gd name="T2" fmla="*/ 601092048 w 1897856"/>
                <a:gd name="T3" fmla="*/ 0 h 83347"/>
                <a:gd name="T4" fmla="*/ 601092048 w 1897856"/>
                <a:gd name="T5" fmla="*/ 6779254 h 83347"/>
                <a:gd name="T6" fmla="*/ 626045357 w 1897856"/>
                <a:gd name="T7" fmla="*/ 31733066 h 83347"/>
                <a:gd name="T8" fmla="*/ 819113395 w 1897856"/>
                <a:gd name="T9" fmla="*/ 31733066 h 83347"/>
                <a:gd name="T10" fmla="*/ 844067188 w 1897856"/>
                <a:gd name="T11" fmla="*/ 6779254 h 83347"/>
                <a:gd name="T12" fmla="*/ 844067188 w 1897856"/>
                <a:gd name="T13" fmla="*/ 0 h 83347"/>
                <a:gd name="T14" fmla="*/ 1445158713 w 1897856"/>
                <a:gd name="T15" fmla="*/ 0 h 83347"/>
                <a:gd name="T16" fmla="*/ 1445158713 w 1897856"/>
                <a:gd name="T17" fmla="*/ 38513023 h 83347"/>
                <a:gd name="T18" fmla="*/ 1420205440 w 1897856"/>
                <a:gd name="T19" fmla="*/ 63466856 h 83347"/>
                <a:gd name="T20" fmla="*/ 24953168 w 1897856"/>
                <a:gd name="T21" fmla="*/ 63466856 h 83347"/>
                <a:gd name="T22" fmla="*/ 0 w 1897856"/>
                <a:gd name="T23" fmla="*/ 38513023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9523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extLst>
          </p:cNvPr>
          <p:cNvSpPr/>
          <p:nvPr/>
        </p:nvSpPr>
        <p:spPr>
          <a:xfrm>
            <a:off x="3929063" y="2754313"/>
            <a:ext cx="4097337" cy="923925"/>
          </a:xfrm>
          <a:prstGeom prst="rect">
            <a:avLst/>
          </a:prstGeom>
          <a:noFill/>
        </p:spPr>
        <p:txBody>
          <a:bodyPr wrap="none">
            <a:spAutoFit/>
          </a:bodyPr>
          <a:lstStyle/>
          <a:p>
            <a:pPr algn="ctr" eaLnBrk="1" fontAlgn="auto" hangingPunct="1">
              <a:spcBef>
                <a:spcPts val="0"/>
              </a:spcBef>
              <a:spcAft>
                <a:spcPts val="0"/>
              </a:spcAft>
              <a:buFont typeface="Arial" panose="020B0604020202020204" pitchFamily="34" charset="0"/>
              <a:buNone/>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6 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的视图</a:t>
            </a:r>
          </a:p>
        </p:txBody>
      </p:sp>
      <p:sp>
        <p:nvSpPr>
          <p:cNvPr id="2" name="日期占位符 1"/>
          <p:cNvSpPr>
            <a:spLocks noGrp="1"/>
          </p:cNvSpPr>
          <p:nvPr>
            <p:ph type="dt" sz="quarter" idx="10"/>
          </p:nvPr>
        </p:nvSpPr>
        <p:spPr/>
        <p:txBody>
          <a:bodyPr/>
          <a:lstStyle/>
          <a:p>
            <a:pPr>
              <a:defRPr/>
            </a:pPr>
            <a:fld id="{FCB96EA3-3B96-4E25-A5E5-7EC73EFE8B34}" type="datetime1">
              <a:rPr lang="zh-CN" altLang="en-US"/>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D095236C-E917-466C-A35C-E96B70230D2D}" type="slidenum">
              <a:rPr lang="zh-CN" altLang="en-US" smtClean="0"/>
              <a:pPr>
                <a:defRPr/>
              </a:pPr>
              <a:t>59</a:t>
            </a:fld>
            <a:endParaRPr lang="zh-CN" altLang="en-US" sz="1800">
              <a:solidFill>
                <a:schemeClr val="tx1"/>
              </a:solidFill>
            </a:endParaRPr>
          </a:p>
        </p:txBody>
      </p:sp>
      <p:pic>
        <p:nvPicPr>
          <p:cNvPr id="95240"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4"/>
          <p:cNvGrpSpPr>
            <a:grpSpLocks/>
          </p:cNvGrpSpPr>
          <p:nvPr/>
        </p:nvGrpSpPr>
        <p:grpSpPr bwMode="auto">
          <a:xfrm>
            <a:off x="0" y="6734175"/>
            <a:ext cx="12192000" cy="138113"/>
            <a:chOff x="0" y="0"/>
            <a:chExt cx="12231884" cy="334101"/>
          </a:xfrm>
        </p:grpSpPr>
        <p:sp>
          <p:nvSpPr>
            <p:cNvPr id="1127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1267" name="Group 11"/>
          <p:cNvGrpSpPr>
            <a:grpSpLocks/>
          </p:cNvGrpSpPr>
          <p:nvPr/>
        </p:nvGrpSpPr>
        <p:grpSpPr bwMode="auto">
          <a:xfrm>
            <a:off x="1949450" y="1265238"/>
            <a:ext cx="8077200" cy="4327525"/>
            <a:chOff x="0" y="0"/>
            <a:chExt cx="4349805" cy="2330451"/>
          </a:xfrm>
        </p:grpSpPr>
        <p:sp>
          <p:nvSpPr>
            <p:cNvPr id="11273"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1274" name="任意多边形 3"/>
            <p:cNvSpPr>
              <a:spLocks noChangeArrowheads="1"/>
            </p:cNvSpPr>
            <p:nvPr/>
          </p:nvSpPr>
          <p:spPr bwMode="auto">
            <a:xfrm>
              <a:off x="0" y="2139423"/>
              <a:ext cx="4349805" cy="191028"/>
            </a:xfrm>
            <a:custGeom>
              <a:avLst/>
              <a:gdLst>
                <a:gd name="T0" fmla="*/ 0 w 1897856"/>
                <a:gd name="T1" fmla="*/ 0 h 83347"/>
                <a:gd name="T2" fmla="*/ 601092048 w 1897856"/>
                <a:gd name="T3" fmla="*/ 0 h 83347"/>
                <a:gd name="T4" fmla="*/ 601092048 w 1897856"/>
                <a:gd name="T5" fmla="*/ 6779254 h 83347"/>
                <a:gd name="T6" fmla="*/ 626045357 w 1897856"/>
                <a:gd name="T7" fmla="*/ 31733066 h 83347"/>
                <a:gd name="T8" fmla="*/ 819113395 w 1897856"/>
                <a:gd name="T9" fmla="*/ 31733066 h 83347"/>
                <a:gd name="T10" fmla="*/ 844067188 w 1897856"/>
                <a:gd name="T11" fmla="*/ 6779254 h 83347"/>
                <a:gd name="T12" fmla="*/ 844067188 w 1897856"/>
                <a:gd name="T13" fmla="*/ 0 h 83347"/>
                <a:gd name="T14" fmla="*/ 1445158713 w 1897856"/>
                <a:gd name="T15" fmla="*/ 0 h 83347"/>
                <a:gd name="T16" fmla="*/ 1445158713 w 1897856"/>
                <a:gd name="T17" fmla="*/ 38513023 h 83347"/>
                <a:gd name="T18" fmla="*/ 1420205440 w 1897856"/>
                <a:gd name="T19" fmla="*/ 63466856 h 83347"/>
                <a:gd name="T20" fmla="*/ 24953168 w 1897856"/>
                <a:gd name="T21" fmla="*/ 63466856 h 83347"/>
                <a:gd name="T22" fmla="*/ 0 w 1897856"/>
                <a:gd name="T23" fmla="*/ 38513023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11268"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extLst>
          </p:cNvPr>
          <p:cNvSpPr/>
          <p:nvPr/>
        </p:nvSpPr>
        <p:spPr>
          <a:xfrm>
            <a:off x="3322638" y="2341563"/>
            <a:ext cx="5330825" cy="1755775"/>
          </a:xfrm>
          <a:prstGeom prst="rect">
            <a:avLst/>
          </a:prstGeom>
          <a:noFill/>
        </p:spPr>
        <p:txBody>
          <a:bodyPr>
            <a:spAutoFit/>
          </a:bodyPr>
          <a:lstStyle/>
          <a:p>
            <a:pPr algn="ctr" eaLnBrk="1" fontAlgn="auto" hangingPunct="1">
              <a:spcBef>
                <a:spcPts val="0"/>
              </a:spcBef>
              <a:spcAft>
                <a:spcPts val="0"/>
              </a:spcAft>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01 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概念（</a:t>
            </a: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是什么）</a:t>
            </a:r>
          </a:p>
        </p:txBody>
      </p:sp>
      <p:sp>
        <p:nvSpPr>
          <p:cNvPr id="2" name="日期占位符 1"/>
          <p:cNvSpPr>
            <a:spLocks noGrp="1"/>
          </p:cNvSpPr>
          <p:nvPr>
            <p:ph type="dt" sz="quarter" idx="10"/>
          </p:nvPr>
        </p:nvSpPr>
        <p:spPr/>
        <p:txBody>
          <a:bodyPr/>
          <a:lstStyle/>
          <a:p>
            <a:pPr>
              <a:defRPr/>
            </a:pPr>
            <a:fld id="{A8EF8D71-9B43-41FC-A414-F41C567C8672}" type="datetime1">
              <a:rPr lang="zh-CN" altLang="en-US"/>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002F8F7F-FFAF-4F2D-A469-96845173DBF7}" type="slidenum">
              <a:rPr lang="zh-CN" altLang="en-US" smtClean="0"/>
              <a:pPr>
                <a:defRPr/>
              </a:pPr>
              <a:t>6</a:t>
            </a:fld>
            <a:endParaRPr lang="zh-CN" altLang="en-US" sz="1800">
              <a:solidFill>
                <a:schemeClr val="tx1"/>
              </a:solidFill>
            </a:endParaRPr>
          </a:p>
        </p:txBody>
      </p:sp>
      <p:pic>
        <p:nvPicPr>
          <p:cNvPr id="11272" name="图片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矩形 9"/>
          <p:cNvSpPr>
            <a:spLocks noChangeArrowheads="1"/>
          </p:cNvSpPr>
          <p:nvPr/>
        </p:nvSpPr>
        <p:spPr bwMode="auto">
          <a:xfrm rot="-900000">
            <a:off x="-771525" y="-820738"/>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6259" name="文本框 7"/>
          <p:cNvSpPr>
            <a:spLocks noChangeArrowheads="1"/>
          </p:cNvSpPr>
          <p:nvPr/>
        </p:nvSpPr>
        <p:spPr bwMode="auto">
          <a:xfrm rot="-910717">
            <a:off x="396875" y="260350"/>
            <a:ext cx="22209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lnSpc>
                <a:spcPct val="100000"/>
              </a:lnSpc>
              <a:spcBef>
                <a:spcPct val="0"/>
              </a:spcBef>
              <a:buFont typeface="Arial" panose="020B0604020202020204" pitchFamily="34" charset="0"/>
              <a:buNone/>
            </a:pPr>
            <a:r>
              <a:rPr lang="en-US" altLang="zh-CN" sz="3200" b="1">
                <a:solidFill>
                  <a:schemeClr val="bg1"/>
                </a:solidFill>
                <a:sym typeface="Calibri" panose="020F0502020204030204" pitchFamily="34" charset="0"/>
              </a:rPr>
              <a:t>UML</a:t>
            </a:r>
            <a:r>
              <a:rPr lang="zh-CN" altLang="en-US" sz="3200" b="1">
                <a:solidFill>
                  <a:schemeClr val="bg1"/>
                </a:solidFill>
                <a:sym typeface="Calibri" panose="020F0502020204030204" pitchFamily="34" charset="0"/>
              </a:rPr>
              <a:t>的视图</a:t>
            </a:r>
          </a:p>
        </p:txBody>
      </p:sp>
      <p:grpSp>
        <p:nvGrpSpPr>
          <p:cNvPr id="96260" name="Group 4"/>
          <p:cNvGrpSpPr>
            <a:grpSpLocks/>
          </p:cNvGrpSpPr>
          <p:nvPr/>
        </p:nvGrpSpPr>
        <p:grpSpPr bwMode="auto">
          <a:xfrm>
            <a:off x="0" y="6734175"/>
            <a:ext cx="12192000" cy="138113"/>
            <a:chOff x="0" y="0"/>
            <a:chExt cx="12231884" cy="334101"/>
          </a:xfrm>
        </p:grpSpPr>
        <p:sp>
          <p:nvSpPr>
            <p:cNvPr id="962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62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62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62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62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4" name="日期占位符 3"/>
          <p:cNvSpPr>
            <a:spLocks noGrp="1"/>
          </p:cNvSpPr>
          <p:nvPr>
            <p:ph type="dt" sz="quarter" idx="10"/>
          </p:nvPr>
        </p:nvSpPr>
        <p:spPr/>
        <p:txBody>
          <a:bodyPr/>
          <a:lstStyle/>
          <a:p>
            <a:pPr>
              <a:defRPr/>
            </a:pPr>
            <a:fld id="{62321110-E0EA-4181-8903-E38286E1CB36}" type="datetime1">
              <a:rPr lang="zh-CN" altLang="en-US"/>
              <a:pPr>
                <a:defRPr/>
              </a:pPr>
              <a:t>2018/10/14</a:t>
            </a:fld>
            <a:endParaRPr lang="zh-CN" altLang="zh-CN"/>
          </a:p>
        </p:txBody>
      </p:sp>
      <p:sp>
        <p:nvSpPr>
          <p:cNvPr id="5" name="灯片编号占位符 4"/>
          <p:cNvSpPr>
            <a:spLocks noGrp="1"/>
          </p:cNvSpPr>
          <p:nvPr>
            <p:ph type="sldNum" sz="quarter" idx="12"/>
          </p:nvPr>
        </p:nvSpPr>
        <p:spPr/>
        <p:txBody>
          <a:bodyPr/>
          <a:lstStyle/>
          <a:p>
            <a:pPr>
              <a:defRPr/>
            </a:pPr>
            <a:fld id="{B147233F-E908-4DFB-B5E2-85E2F37513FE}" type="slidenum">
              <a:rPr lang="zh-CN" altLang="en-US" smtClean="0"/>
              <a:pPr>
                <a:defRPr/>
              </a:pPr>
              <a:t>60</a:t>
            </a:fld>
            <a:endParaRPr lang="zh-CN" altLang="en-US" sz="1800">
              <a:solidFill>
                <a:schemeClr val="tx1"/>
              </a:solidFill>
            </a:endParaRPr>
          </a:p>
        </p:txBody>
      </p:sp>
      <p:sp>
        <p:nvSpPr>
          <p:cNvPr id="96263" name="文本框 5"/>
          <p:cNvSpPr txBox="1">
            <a:spLocks noChangeArrowheads="1"/>
          </p:cNvSpPr>
          <p:nvPr/>
        </p:nvSpPr>
        <p:spPr bwMode="auto">
          <a:xfrm>
            <a:off x="4889500" y="468313"/>
            <a:ext cx="29638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latin typeface="黑体" panose="02010609060101010101" pitchFamily="49" charset="-122"/>
                <a:ea typeface="黑体" panose="02010609060101010101" pitchFamily="49" charset="-122"/>
              </a:rPr>
              <a:t>什么是视图？</a:t>
            </a:r>
          </a:p>
        </p:txBody>
      </p:sp>
      <p:sp>
        <p:nvSpPr>
          <p:cNvPr id="7" name="矩形 6"/>
          <p:cNvSpPr/>
          <p:nvPr/>
        </p:nvSpPr>
        <p:spPr>
          <a:xfrm>
            <a:off x="574675" y="1682750"/>
            <a:ext cx="7883525" cy="4618038"/>
          </a:xfrm>
          <a:prstGeom prst="rect">
            <a:avLst/>
          </a:prstGeom>
        </p:spPr>
        <p:txBody>
          <a:bodyPr>
            <a:spAutoFit/>
          </a:bodyPr>
          <a:lstStyle/>
          <a:p>
            <a:pPr eaLnBrk="1" fontAlgn="auto" hangingPunct="1">
              <a:lnSpc>
                <a:spcPct val="150000"/>
              </a:lnSpc>
              <a:spcBef>
                <a:spcPts val="0"/>
              </a:spcBef>
              <a:spcAft>
                <a:spcPts val="0"/>
              </a:spcAft>
              <a:defRPr/>
            </a:pPr>
            <a:r>
              <a:rPr lang="zh-CN" altLang="en-US" sz="2800" dirty="0">
                <a:latin typeface="+mn-ea"/>
                <a:ea typeface="+mn-ea"/>
              </a:rPr>
              <a:t>View(软件体系结构视图) </a:t>
            </a:r>
            <a:r>
              <a:rPr lang="zh-CN" altLang="en-US" sz="2800" dirty="0">
                <a:latin typeface="+mn-ea"/>
                <a:ea typeface="+mn-ea"/>
              </a:rPr>
              <a:t>是到</a:t>
            </a:r>
            <a:r>
              <a:rPr lang="zh-CN" altLang="en-US" sz="2800" dirty="0">
                <a:latin typeface="+mn-ea"/>
                <a:ea typeface="+mn-ea"/>
              </a:rPr>
              <a:t>模型的一个投影，即从一个特定的视角或合适的点（忽略与之无关的实体）对模型所进行的观察</a:t>
            </a:r>
            <a:r>
              <a:rPr lang="zh-CN" altLang="en-US" sz="2800" dirty="0">
                <a:latin typeface="+mn-ea"/>
                <a:ea typeface="+mn-ea"/>
              </a:rPr>
              <a:t>。</a:t>
            </a:r>
            <a:endParaRPr lang="en-US" altLang="zh-CN" sz="2800" dirty="0">
              <a:latin typeface="+mn-ea"/>
              <a:ea typeface="+mn-ea"/>
            </a:endParaRPr>
          </a:p>
          <a:p>
            <a:pPr eaLnBrk="1" fontAlgn="auto" hangingPunct="1">
              <a:lnSpc>
                <a:spcPct val="150000"/>
              </a:lnSpc>
              <a:spcBef>
                <a:spcPts val="0"/>
              </a:spcBef>
              <a:spcAft>
                <a:spcPts val="0"/>
              </a:spcAft>
              <a:defRPr/>
            </a:pPr>
            <a:r>
              <a:rPr lang="zh-CN" altLang="en-US" sz="2800" dirty="0">
                <a:latin typeface="+mn-ea"/>
                <a:ea typeface="+mn-ea"/>
              </a:rPr>
              <a:t>体系结构涵盖的内容和决策过多，超过人脑瞬时理解范围，需要采用</a:t>
            </a:r>
            <a:r>
              <a:rPr lang="en-US" altLang="zh-CN" sz="2800" dirty="0">
                <a:latin typeface="+mn-ea"/>
                <a:ea typeface="+mn-ea"/>
              </a:rPr>
              <a:t>"</a:t>
            </a:r>
            <a:r>
              <a:rPr lang="zh-CN" altLang="en-US" sz="2800" dirty="0">
                <a:latin typeface="+mn-ea"/>
                <a:ea typeface="+mn-ea"/>
              </a:rPr>
              <a:t>分而治之</a:t>
            </a:r>
            <a:r>
              <a:rPr lang="en-US" altLang="zh-CN" sz="2800" dirty="0">
                <a:latin typeface="+mn-ea"/>
                <a:ea typeface="+mn-ea"/>
              </a:rPr>
              <a:t>"</a:t>
            </a:r>
            <a:r>
              <a:rPr lang="zh-CN" altLang="en-US" sz="2800" dirty="0">
                <a:latin typeface="+mn-ea"/>
                <a:ea typeface="+mn-ea"/>
              </a:rPr>
              <a:t>的办法从不同视角分别设计；同时，也为软件体系结构的理解、交流和归档提供了方便。</a:t>
            </a:r>
          </a:p>
        </p:txBody>
      </p:sp>
      <p:pic>
        <p:nvPicPr>
          <p:cNvPr id="96265"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40750" y="2030413"/>
            <a:ext cx="3506788"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6" name="图片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98307" name="Group 4"/>
          <p:cNvGrpSpPr>
            <a:grpSpLocks/>
          </p:cNvGrpSpPr>
          <p:nvPr/>
        </p:nvGrpSpPr>
        <p:grpSpPr bwMode="auto">
          <a:xfrm>
            <a:off x="0" y="6734175"/>
            <a:ext cx="12192000" cy="138113"/>
            <a:chOff x="0" y="0"/>
            <a:chExt cx="12231884" cy="334101"/>
          </a:xfrm>
        </p:grpSpPr>
        <p:sp>
          <p:nvSpPr>
            <p:cNvPr id="9832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832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832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832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832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98308"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98309" name="矩形 2"/>
          <p:cNvSpPr>
            <a:spLocks noChangeArrowheads="1"/>
          </p:cNvSpPr>
          <p:nvPr/>
        </p:nvSpPr>
        <p:spPr bwMode="auto">
          <a:xfrm>
            <a:off x="2738438" y="2109788"/>
            <a:ext cx="2487612" cy="1319212"/>
          </a:xfrm>
          <a:prstGeom prst="rect">
            <a:avLst/>
          </a:prstGeom>
          <a:solidFill>
            <a:srgbClr val="ED49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sym typeface="Calibri" panose="020F0502020204030204" pitchFamily="34" charset="0"/>
            </a:endParaRPr>
          </a:p>
          <a:p>
            <a:pPr algn="ctr" eaLnBrk="1" hangingPunct="1">
              <a:lnSpc>
                <a:spcPct val="100000"/>
              </a:lnSpc>
              <a:spcBef>
                <a:spcPct val="0"/>
              </a:spcBef>
              <a:buFont typeface="Arial" panose="020B0604020202020204" pitchFamily="34" charset="0"/>
              <a:buNone/>
            </a:pPr>
            <a:r>
              <a:rPr lang="zh-CN" altLang="en-US" b="1">
                <a:latin typeface="Arial" panose="020B0604020202020204" pitchFamily="34" charset="0"/>
                <a:sym typeface="Calibri" panose="020F0502020204030204" pitchFamily="34" charset="0"/>
              </a:rPr>
              <a:t>设计视图</a:t>
            </a:r>
            <a:endParaRPr lang="en-US" altLang="zh-CN" b="1">
              <a:latin typeface="Arial" panose="020B0604020202020204" pitchFamily="34" charset="0"/>
              <a:sym typeface="Calibri" panose="020F0502020204030204" pitchFamily="34" charset="0"/>
            </a:endParaRPr>
          </a:p>
          <a:p>
            <a:pPr algn="ctr" eaLnBrk="1" hangingPunct="1">
              <a:lnSpc>
                <a:spcPct val="100000"/>
              </a:lnSpc>
              <a:spcBef>
                <a:spcPct val="0"/>
              </a:spcBef>
              <a:buFont typeface="Arial" panose="020B0604020202020204" pitchFamily="34" charset="0"/>
              <a:buNone/>
            </a:pPr>
            <a:r>
              <a:rPr lang="en-US" altLang="zh-CN" sz="1600" b="1">
                <a:solidFill>
                  <a:srgbClr val="2E3740"/>
                </a:solidFill>
                <a:sym typeface="宋体" panose="02010600030101010101" pitchFamily="2" charset="-122"/>
              </a:rPr>
              <a:t>Design View</a:t>
            </a:r>
            <a:endParaRPr lang="zh-CN" altLang="en-US" sz="1600" b="1">
              <a:solidFill>
                <a:srgbClr val="2E3740"/>
              </a:solidFill>
              <a:sym typeface="Calibri" panose="020F0502020204030204" pitchFamily="34" charset="0"/>
            </a:endParaRPr>
          </a:p>
          <a:p>
            <a:pPr algn="ctr" eaLnBrk="1" hangingPunct="1">
              <a:lnSpc>
                <a:spcPct val="100000"/>
              </a:lnSpc>
              <a:spcBef>
                <a:spcPct val="0"/>
              </a:spcBef>
              <a:buFont typeface="Arial" panose="020B0604020202020204" pitchFamily="34" charset="0"/>
              <a:buNone/>
            </a:pPr>
            <a:endParaRPr lang="zh-CN" altLang="en-US" sz="2400" b="1">
              <a:latin typeface="Arial" panose="020B0604020202020204" pitchFamily="34" charset="0"/>
              <a:sym typeface="Calibri" panose="020F0502020204030204" pitchFamily="34" charset="0"/>
            </a:endParaRPr>
          </a:p>
        </p:txBody>
      </p:sp>
      <p:sp>
        <p:nvSpPr>
          <p:cNvPr id="98310" name="矩形 15"/>
          <p:cNvSpPr>
            <a:spLocks noChangeArrowheads="1"/>
          </p:cNvSpPr>
          <p:nvPr/>
        </p:nvSpPr>
        <p:spPr bwMode="auto">
          <a:xfrm>
            <a:off x="6910388" y="3735388"/>
            <a:ext cx="2489200" cy="1319212"/>
          </a:xfrm>
          <a:prstGeom prst="rect">
            <a:avLst/>
          </a:prstGeom>
          <a:solidFill>
            <a:srgbClr val="ED49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sym typeface="Calibri" panose="020F0502020204030204" pitchFamily="34" charset="0"/>
            </a:endParaRPr>
          </a:p>
          <a:p>
            <a:pPr algn="ctr" eaLnBrk="1" hangingPunct="1">
              <a:lnSpc>
                <a:spcPct val="100000"/>
              </a:lnSpc>
              <a:spcBef>
                <a:spcPct val="0"/>
              </a:spcBef>
              <a:buFont typeface="Arial" panose="020B0604020202020204" pitchFamily="34" charset="0"/>
              <a:buNone/>
            </a:pPr>
            <a:r>
              <a:rPr lang="zh-CN" altLang="en-US" b="1">
                <a:latin typeface="Arial" panose="020B0604020202020204" pitchFamily="34" charset="0"/>
                <a:sym typeface="Calibri" panose="020F0502020204030204" pitchFamily="34" charset="0"/>
              </a:rPr>
              <a:t>部署视图</a:t>
            </a:r>
            <a:endParaRPr lang="en-US" altLang="zh-CN" b="1">
              <a:latin typeface="Arial" panose="020B0604020202020204" pitchFamily="34" charset="0"/>
              <a:sym typeface="Calibri" panose="020F0502020204030204" pitchFamily="34" charset="0"/>
            </a:endParaRPr>
          </a:p>
          <a:p>
            <a:pPr algn="ctr" eaLnBrk="1" hangingPunct="1">
              <a:lnSpc>
                <a:spcPct val="100000"/>
              </a:lnSpc>
              <a:spcBef>
                <a:spcPct val="0"/>
              </a:spcBef>
              <a:buFont typeface="Arial" panose="020B0604020202020204" pitchFamily="34" charset="0"/>
              <a:buNone/>
            </a:pPr>
            <a:r>
              <a:rPr lang="en-US" altLang="zh-CN" sz="1600" b="1">
                <a:solidFill>
                  <a:srgbClr val="2E3740"/>
                </a:solidFill>
                <a:sym typeface="宋体" panose="02010600030101010101" pitchFamily="2" charset="-122"/>
              </a:rPr>
              <a:t>Deployment</a:t>
            </a:r>
            <a:r>
              <a:rPr lang="zh-CN" altLang="en-US" sz="1600" b="1">
                <a:solidFill>
                  <a:srgbClr val="2E3740"/>
                </a:solidFill>
                <a:sym typeface="宋体" panose="02010600030101010101" pitchFamily="2" charset="-122"/>
              </a:rPr>
              <a:t> </a:t>
            </a:r>
            <a:r>
              <a:rPr lang="en-US" altLang="zh-CN" sz="1600" b="1">
                <a:solidFill>
                  <a:srgbClr val="2E3740"/>
                </a:solidFill>
                <a:sym typeface="宋体" panose="02010600030101010101" pitchFamily="2" charset="-122"/>
              </a:rPr>
              <a:t>View</a:t>
            </a:r>
            <a:endParaRPr lang="en-US" altLang="zh-CN" sz="1600" b="1">
              <a:solidFill>
                <a:srgbClr val="2E3740"/>
              </a:solidFill>
              <a:sym typeface="Calibri" panose="020F0502020204030204" pitchFamily="34" charset="0"/>
            </a:endParaRPr>
          </a:p>
          <a:p>
            <a:pPr algn="ctr" eaLnBrk="1" hangingPunct="1">
              <a:lnSpc>
                <a:spcPct val="100000"/>
              </a:lnSpc>
              <a:spcBef>
                <a:spcPct val="0"/>
              </a:spcBef>
              <a:buFont typeface="Arial" panose="020B0604020202020204" pitchFamily="34" charset="0"/>
              <a:buNone/>
            </a:pPr>
            <a:endParaRPr lang="zh-CN" altLang="en-US" sz="2400" b="1">
              <a:latin typeface="Arial" panose="020B0604020202020204" pitchFamily="34" charset="0"/>
              <a:sym typeface="Calibri" panose="020F0502020204030204" pitchFamily="34" charset="0"/>
            </a:endParaRPr>
          </a:p>
        </p:txBody>
      </p:sp>
      <p:sp>
        <p:nvSpPr>
          <p:cNvPr id="98311" name="矩形 16"/>
          <p:cNvSpPr>
            <a:spLocks noChangeArrowheads="1"/>
          </p:cNvSpPr>
          <p:nvPr/>
        </p:nvSpPr>
        <p:spPr bwMode="auto">
          <a:xfrm>
            <a:off x="2738438" y="3762375"/>
            <a:ext cx="2487612" cy="1319213"/>
          </a:xfrm>
          <a:prstGeom prst="rect">
            <a:avLst/>
          </a:prstGeom>
          <a:solidFill>
            <a:srgbClr val="ED49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sym typeface="Calibri" panose="020F0502020204030204" pitchFamily="34" charset="0"/>
            </a:endParaRPr>
          </a:p>
          <a:p>
            <a:pPr algn="ctr" eaLnBrk="1" hangingPunct="1">
              <a:lnSpc>
                <a:spcPct val="100000"/>
              </a:lnSpc>
              <a:spcBef>
                <a:spcPct val="0"/>
              </a:spcBef>
              <a:buFont typeface="Arial" panose="020B0604020202020204" pitchFamily="34" charset="0"/>
              <a:buNone/>
            </a:pPr>
            <a:r>
              <a:rPr lang="zh-CN" altLang="en-US" b="1">
                <a:latin typeface="Arial" panose="020B0604020202020204" pitchFamily="34" charset="0"/>
                <a:sym typeface="Calibri" panose="020F0502020204030204" pitchFamily="34" charset="0"/>
              </a:rPr>
              <a:t>交互视图</a:t>
            </a:r>
            <a:endParaRPr lang="en-US" altLang="zh-CN" b="1">
              <a:latin typeface="Arial" panose="020B0604020202020204" pitchFamily="34" charset="0"/>
              <a:sym typeface="Calibri" panose="020F0502020204030204" pitchFamily="34" charset="0"/>
            </a:endParaRPr>
          </a:p>
          <a:p>
            <a:pPr algn="ctr" eaLnBrk="1" hangingPunct="1">
              <a:lnSpc>
                <a:spcPct val="100000"/>
              </a:lnSpc>
              <a:spcBef>
                <a:spcPct val="0"/>
              </a:spcBef>
              <a:buFont typeface="Arial" panose="020B0604020202020204" pitchFamily="34" charset="0"/>
              <a:buNone/>
            </a:pPr>
            <a:r>
              <a:rPr lang="en-US" altLang="zh-CN" sz="1600" b="1">
                <a:solidFill>
                  <a:srgbClr val="2E3740"/>
                </a:solidFill>
                <a:sym typeface="Calibri" panose="020F0502020204030204" pitchFamily="34" charset="0"/>
              </a:rPr>
              <a:t>Interaction View</a:t>
            </a:r>
          </a:p>
          <a:p>
            <a:pPr algn="ctr" eaLnBrk="1" hangingPunct="1">
              <a:lnSpc>
                <a:spcPct val="100000"/>
              </a:lnSpc>
              <a:spcBef>
                <a:spcPct val="0"/>
              </a:spcBef>
              <a:buFont typeface="Arial" panose="020B0604020202020204" pitchFamily="34" charset="0"/>
              <a:buNone/>
            </a:pPr>
            <a:endParaRPr lang="zh-CN" altLang="en-US" sz="2400" b="1">
              <a:latin typeface="Arial" panose="020B0604020202020204" pitchFamily="34" charset="0"/>
              <a:sym typeface="Calibri" panose="020F0502020204030204" pitchFamily="34" charset="0"/>
            </a:endParaRPr>
          </a:p>
        </p:txBody>
      </p:sp>
      <p:sp>
        <p:nvSpPr>
          <p:cNvPr id="98312" name="矩形 17"/>
          <p:cNvSpPr>
            <a:spLocks noChangeArrowheads="1"/>
          </p:cNvSpPr>
          <p:nvPr/>
        </p:nvSpPr>
        <p:spPr bwMode="auto">
          <a:xfrm>
            <a:off x="6910388" y="2109788"/>
            <a:ext cx="2489200" cy="1319212"/>
          </a:xfrm>
          <a:prstGeom prst="rect">
            <a:avLst/>
          </a:prstGeom>
          <a:solidFill>
            <a:srgbClr val="ED49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sym typeface="Calibri" panose="020F0502020204030204" pitchFamily="34" charset="0"/>
            </a:endParaRPr>
          </a:p>
          <a:p>
            <a:pPr algn="ctr" eaLnBrk="1" hangingPunct="1">
              <a:lnSpc>
                <a:spcPct val="100000"/>
              </a:lnSpc>
              <a:spcBef>
                <a:spcPct val="0"/>
              </a:spcBef>
              <a:buFont typeface="Arial" panose="020B0604020202020204" pitchFamily="34" charset="0"/>
              <a:buNone/>
            </a:pPr>
            <a:r>
              <a:rPr lang="zh-CN" altLang="en-US" b="1">
                <a:latin typeface="Arial" panose="020B0604020202020204" pitchFamily="34" charset="0"/>
                <a:sym typeface="Calibri" panose="020F0502020204030204" pitchFamily="34" charset="0"/>
              </a:rPr>
              <a:t>实现视图</a:t>
            </a:r>
            <a:endParaRPr lang="en-US" altLang="zh-CN" b="1">
              <a:latin typeface="Arial" panose="020B0604020202020204" pitchFamily="34" charset="0"/>
              <a:sym typeface="Calibri" panose="020F0502020204030204" pitchFamily="34" charset="0"/>
            </a:endParaRPr>
          </a:p>
          <a:p>
            <a:pPr algn="ctr" eaLnBrk="1" hangingPunct="1">
              <a:lnSpc>
                <a:spcPct val="100000"/>
              </a:lnSpc>
              <a:spcBef>
                <a:spcPct val="0"/>
              </a:spcBef>
              <a:buFont typeface="Arial" panose="020B0604020202020204" pitchFamily="34" charset="0"/>
              <a:buNone/>
            </a:pPr>
            <a:r>
              <a:rPr lang="en-US" altLang="zh-CN" sz="1600" b="1">
                <a:solidFill>
                  <a:srgbClr val="2E3740"/>
                </a:solidFill>
                <a:sym typeface="Calibri" panose="020F0502020204030204" pitchFamily="34" charset="0"/>
              </a:rPr>
              <a:t>Implementation View</a:t>
            </a:r>
          </a:p>
          <a:p>
            <a:pPr algn="ctr" eaLnBrk="1" hangingPunct="1">
              <a:lnSpc>
                <a:spcPct val="100000"/>
              </a:lnSpc>
              <a:spcBef>
                <a:spcPct val="0"/>
              </a:spcBef>
              <a:buFont typeface="Arial" panose="020B0604020202020204" pitchFamily="34" charset="0"/>
              <a:buNone/>
            </a:pPr>
            <a:endParaRPr lang="zh-CN" altLang="en-US" sz="2400" b="1">
              <a:latin typeface="Arial" panose="020B0604020202020204" pitchFamily="34" charset="0"/>
              <a:sym typeface="Calibri" panose="020F0502020204030204" pitchFamily="34" charset="0"/>
            </a:endParaRPr>
          </a:p>
        </p:txBody>
      </p:sp>
      <p:sp>
        <p:nvSpPr>
          <p:cNvPr id="98313" name="椭圆 1"/>
          <p:cNvSpPr>
            <a:spLocks noChangeArrowheads="1"/>
          </p:cNvSpPr>
          <p:nvPr/>
        </p:nvSpPr>
        <p:spPr bwMode="auto">
          <a:xfrm>
            <a:off x="4656138" y="2595563"/>
            <a:ext cx="2792412" cy="1666875"/>
          </a:xfrm>
          <a:prstGeom prst="ellipse">
            <a:avLst/>
          </a:prstGeom>
          <a:solidFill>
            <a:srgbClr val="26B7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b="1">
                <a:latin typeface="Arial" panose="020B0604020202020204" pitchFamily="34" charset="0"/>
                <a:sym typeface="Calibri" panose="020F0502020204030204" pitchFamily="34" charset="0"/>
              </a:rPr>
              <a:t>用例视图</a:t>
            </a:r>
            <a:endParaRPr lang="en-US" altLang="zh-CN" b="1">
              <a:latin typeface="Arial" panose="020B0604020202020204" pitchFamily="34" charset="0"/>
              <a:sym typeface="Calibri" panose="020F0502020204030204" pitchFamily="34" charset="0"/>
            </a:endParaRPr>
          </a:p>
          <a:p>
            <a:pPr algn="ctr" eaLnBrk="1" hangingPunct="1">
              <a:lnSpc>
                <a:spcPct val="100000"/>
              </a:lnSpc>
              <a:spcBef>
                <a:spcPct val="0"/>
              </a:spcBef>
              <a:buFont typeface="Arial" panose="020B0604020202020204" pitchFamily="34" charset="0"/>
              <a:buNone/>
            </a:pPr>
            <a:r>
              <a:rPr lang="en-US" altLang="zh-CN" sz="1600" b="1">
                <a:solidFill>
                  <a:srgbClr val="2E3740"/>
                </a:solidFill>
                <a:sym typeface="宋体" panose="02010600030101010101" pitchFamily="2" charset="-122"/>
              </a:rPr>
              <a:t>Use Case View</a:t>
            </a:r>
            <a:r>
              <a:rPr lang="zh-CN" altLang="en-US" sz="1600" b="1">
                <a:solidFill>
                  <a:srgbClr val="2E3740"/>
                </a:solidFill>
                <a:sym typeface="宋体" panose="02010600030101010101" pitchFamily="2" charset="-122"/>
              </a:rPr>
              <a:t> </a:t>
            </a:r>
            <a:endParaRPr lang="en-US" altLang="zh-CN" sz="1600" b="1">
              <a:solidFill>
                <a:srgbClr val="2E3740"/>
              </a:solidFill>
              <a:sym typeface="Calibri" panose="020F0502020204030204" pitchFamily="34" charset="0"/>
            </a:endParaRPr>
          </a:p>
          <a:p>
            <a:pPr algn="ctr" eaLnBrk="1" hangingPunct="1">
              <a:lnSpc>
                <a:spcPct val="100000"/>
              </a:lnSpc>
              <a:spcBef>
                <a:spcPct val="0"/>
              </a:spcBef>
              <a:buFont typeface="Arial" panose="020B0604020202020204" pitchFamily="34" charset="0"/>
              <a:buNone/>
            </a:pPr>
            <a:endParaRPr lang="en-US" altLang="zh-CN" sz="2400" b="1">
              <a:latin typeface="Arial" panose="020B0604020202020204" pitchFamily="34" charset="0"/>
              <a:sym typeface="Calibri" panose="020F0502020204030204" pitchFamily="34" charset="0"/>
            </a:endParaRPr>
          </a:p>
        </p:txBody>
      </p:sp>
      <p:sp>
        <p:nvSpPr>
          <p:cNvPr id="98314" name="椭圆 3"/>
          <p:cNvSpPr>
            <a:spLocks noChangeArrowheads="1"/>
          </p:cNvSpPr>
          <p:nvPr/>
        </p:nvSpPr>
        <p:spPr bwMode="auto">
          <a:xfrm>
            <a:off x="833438" y="1566863"/>
            <a:ext cx="1714500" cy="116046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sym typeface="Calibri" panose="020F0502020204030204" pitchFamily="34" charset="0"/>
              </a:rPr>
              <a:t>词汇</a:t>
            </a:r>
            <a:endParaRPr lang="en-US" altLang="zh-CN" sz="1800">
              <a:latin typeface="Arial" panose="020B0604020202020204" pitchFamily="34" charset="0"/>
              <a:sym typeface="Calibri" panose="020F050202020403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sym typeface="Calibri" panose="020F0502020204030204" pitchFamily="34" charset="0"/>
              </a:rPr>
              <a:t>功能</a:t>
            </a:r>
          </a:p>
        </p:txBody>
      </p:sp>
      <p:sp>
        <p:nvSpPr>
          <p:cNvPr id="98315" name="椭圆 19"/>
          <p:cNvSpPr>
            <a:spLocks noChangeArrowheads="1"/>
          </p:cNvSpPr>
          <p:nvPr/>
        </p:nvSpPr>
        <p:spPr bwMode="auto">
          <a:xfrm>
            <a:off x="833438" y="4349750"/>
            <a:ext cx="1714500"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sym typeface="Calibri" panose="020F0502020204030204" pitchFamily="34" charset="0"/>
              </a:rPr>
              <a:t>性能</a:t>
            </a:r>
            <a:endParaRPr lang="en-US" altLang="zh-CN" sz="1800">
              <a:latin typeface="Arial" panose="020B0604020202020204" pitchFamily="34" charset="0"/>
              <a:sym typeface="Calibri" panose="020F050202020403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sym typeface="Calibri" panose="020F0502020204030204" pitchFamily="34" charset="0"/>
              </a:rPr>
              <a:t>可伸缩性</a:t>
            </a:r>
            <a:endParaRPr lang="en-US" altLang="zh-CN" sz="1800">
              <a:latin typeface="Arial" panose="020B0604020202020204" pitchFamily="34" charset="0"/>
              <a:sym typeface="Calibri" panose="020F050202020403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sym typeface="Calibri" panose="020F0502020204030204" pitchFamily="34" charset="0"/>
              </a:rPr>
              <a:t>吞吐量</a:t>
            </a:r>
          </a:p>
        </p:txBody>
      </p:sp>
      <p:sp>
        <p:nvSpPr>
          <p:cNvPr id="98316" name="椭圆 20"/>
          <p:cNvSpPr>
            <a:spLocks noChangeArrowheads="1"/>
          </p:cNvSpPr>
          <p:nvPr/>
        </p:nvSpPr>
        <p:spPr bwMode="auto">
          <a:xfrm>
            <a:off x="9331325" y="4495800"/>
            <a:ext cx="2241550"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sym typeface="Calibri" panose="020F0502020204030204" pitchFamily="34" charset="0"/>
              </a:rPr>
              <a:t>系统拓扑结构</a:t>
            </a:r>
            <a:endParaRPr lang="en-US" altLang="zh-CN" sz="1800">
              <a:latin typeface="Arial" panose="020B0604020202020204" pitchFamily="34" charset="0"/>
              <a:sym typeface="Calibri" panose="020F0502020204030204" pitchFamily="34" charset="0"/>
            </a:endParaRPr>
          </a:p>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sym typeface="Calibri" panose="020F0502020204030204" pitchFamily="34" charset="0"/>
              </a:rPr>
              <a:t>分布</a:t>
            </a:r>
            <a:endParaRPr lang="en-US" altLang="zh-CN" sz="1800">
              <a:latin typeface="Arial" panose="020B0604020202020204" pitchFamily="34" charset="0"/>
              <a:sym typeface="Calibri" panose="020F0502020204030204" pitchFamily="34" charset="0"/>
            </a:endParaRPr>
          </a:p>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sym typeface="Calibri" panose="020F0502020204030204" pitchFamily="34" charset="0"/>
              </a:rPr>
              <a:t>交付</a:t>
            </a:r>
            <a:endParaRPr lang="en-US" altLang="zh-CN" sz="1800">
              <a:latin typeface="Arial" panose="020B0604020202020204" pitchFamily="34" charset="0"/>
              <a:sym typeface="Calibri" panose="020F0502020204030204" pitchFamily="34" charset="0"/>
            </a:endParaRPr>
          </a:p>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sym typeface="Calibri" panose="020F0502020204030204" pitchFamily="34" charset="0"/>
              </a:rPr>
              <a:t>安装</a:t>
            </a:r>
          </a:p>
        </p:txBody>
      </p:sp>
      <p:sp>
        <p:nvSpPr>
          <p:cNvPr id="98317" name="椭圆 21"/>
          <p:cNvSpPr>
            <a:spLocks noChangeArrowheads="1"/>
          </p:cNvSpPr>
          <p:nvPr/>
        </p:nvSpPr>
        <p:spPr bwMode="auto">
          <a:xfrm>
            <a:off x="9329738" y="1524000"/>
            <a:ext cx="1716087"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sym typeface="Calibri" panose="020F0502020204030204" pitchFamily="34" charset="0"/>
              </a:rPr>
              <a:t>系统装配</a:t>
            </a:r>
            <a:endParaRPr lang="en-US" altLang="zh-CN" sz="1800">
              <a:latin typeface="Arial" panose="020B0604020202020204" pitchFamily="34" charset="0"/>
              <a:sym typeface="Calibri" panose="020F050202020403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sym typeface="Calibri" panose="020F0502020204030204" pitchFamily="34" charset="0"/>
              </a:rPr>
              <a:t>配置管理</a:t>
            </a:r>
          </a:p>
        </p:txBody>
      </p:sp>
      <p:sp>
        <p:nvSpPr>
          <p:cNvPr id="98318" name="椭圆 22"/>
          <p:cNvSpPr>
            <a:spLocks noChangeArrowheads="1"/>
          </p:cNvSpPr>
          <p:nvPr/>
        </p:nvSpPr>
        <p:spPr bwMode="auto">
          <a:xfrm>
            <a:off x="5194300" y="1235075"/>
            <a:ext cx="1716088"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sym typeface="Calibri" panose="020F0502020204030204" pitchFamily="34" charset="0"/>
              </a:rPr>
              <a:t>行为</a:t>
            </a:r>
          </a:p>
        </p:txBody>
      </p:sp>
      <p:sp>
        <p:nvSpPr>
          <p:cNvPr id="98319" name="文本框 7"/>
          <p:cNvSpPr>
            <a:spLocks noChangeArrowheads="1"/>
          </p:cNvSpPr>
          <p:nvPr/>
        </p:nvSpPr>
        <p:spPr bwMode="auto">
          <a:xfrm rot="-910717">
            <a:off x="396875" y="260350"/>
            <a:ext cx="22209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lnSpc>
                <a:spcPct val="100000"/>
              </a:lnSpc>
              <a:spcBef>
                <a:spcPct val="0"/>
              </a:spcBef>
              <a:buFont typeface="Arial" panose="020B0604020202020204" pitchFamily="34" charset="0"/>
              <a:buNone/>
            </a:pPr>
            <a:r>
              <a:rPr lang="en-US" altLang="zh-CN" sz="3200" b="1">
                <a:solidFill>
                  <a:schemeClr val="bg1"/>
                </a:solidFill>
                <a:sym typeface="Calibri" panose="020F0502020204030204" pitchFamily="34" charset="0"/>
              </a:rPr>
              <a:t>UML</a:t>
            </a:r>
            <a:r>
              <a:rPr lang="zh-CN" altLang="en-US" sz="3200" b="1">
                <a:solidFill>
                  <a:schemeClr val="bg1"/>
                </a:solidFill>
                <a:sym typeface="Calibri" panose="020F0502020204030204" pitchFamily="34" charset="0"/>
              </a:rPr>
              <a:t>的视图</a:t>
            </a:r>
          </a:p>
        </p:txBody>
      </p:sp>
      <p:sp>
        <p:nvSpPr>
          <p:cNvPr id="22" name="矩形 21">
            <a:extLst>
              <a:ext uri="{FF2B5EF4-FFF2-40B4-BE49-F238E27FC236}"/>
            </a:extLst>
          </p:cNvPr>
          <p:cNvSpPr/>
          <p:nvPr/>
        </p:nvSpPr>
        <p:spPr>
          <a:xfrm>
            <a:off x="6254750" y="319088"/>
            <a:ext cx="4197350" cy="769937"/>
          </a:xfrm>
          <a:prstGeom prst="rect">
            <a:avLst/>
          </a:prstGeom>
          <a:noFill/>
        </p:spPr>
        <p:txBody>
          <a:bodyPr wrap="none">
            <a:spAutoFit/>
          </a:bodyPr>
          <a:lstStyle/>
          <a:p>
            <a:pPr algn="ctr" eaLnBrk="1" fontAlgn="auto" hangingPunct="1">
              <a:spcBef>
                <a:spcPts val="0"/>
              </a:spcBef>
              <a:spcAft>
                <a:spcPts val="0"/>
              </a:spcAft>
              <a:buFont typeface="Arial" panose="020B0604020202020204" pitchFamily="34" charset="0"/>
              <a:buNone/>
              <a:defRPr/>
            </a:pPr>
            <a:r>
              <a:rPr lang="en-US" altLang="zh-CN" sz="4400" dirty="0">
                <a:ln w="0"/>
                <a:effectLst>
                  <a:outerShdw blurRad="38100" dist="19050" dir="2700000" algn="tl" rotWithShape="0">
                    <a:schemeClr val="dk1">
                      <a:alpha val="40000"/>
                    </a:schemeClr>
                  </a:outerShdw>
                </a:effectLst>
                <a:latin typeface="+mn-lt"/>
                <a:ea typeface="+mn-ea"/>
              </a:rPr>
              <a:t>UML</a:t>
            </a:r>
            <a:r>
              <a:rPr lang="zh-CN" altLang="en-US" sz="4400" dirty="0">
                <a:ln w="0"/>
                <a:effectLst>
                  <a:outerShdw blurRad="38100" dist="19050" dir="2700000" algn="tl" rotWithShape="0">
                    <a:schemeClr val="dk1">
                      <a:alpha val="40000"/>
                    </a:schemeClr>
                  </a:outerShdw>
                </a:effectLst>
                <a:latin typeface="+mn-lt"/>
                <a:ea typeface="+mn-ea"/>
              </a:rPr>
              <a:t>视图的划分</a:t>
            </a:r>
          </a:p>
        </p:txBody>
      </p:sp>
      <p:sp>
        <p:nvSpPr>
          <p:cNvPr id="2" name="日期占位符 1"/>
          <p:cNvSpPr>
            <a:spLocks noGrp="1"/>
          </p:cNvSpPr>
          <p:nvPr>
            <p:ph type="dt" sz="quarter" idx="10"/>
          </p:nvPr>
        </p:nvSpPr>
        <p:spPr/>
        <p:txBody>
          <a:bodyPr/>
          <a:lstStyle/>
          <a:p>
            <a:pPr>
              <a:defRPr/>
            </a:pPr>
            <a:fld id="{FB968ADB-9AB0-41F9-90F3-F42C5A7A1118}" type="datetime1">
              <a:rPr lang="zh-CN" altLang="en-US"/>
              <a:pPr>
                <a:defRPr/>
              </a:pPr>
              <a:t>2018/10/14</a:t>
            </a:fld>
            <a:endParaRPr lang="zh-CN" altLang="zh-CN"/>
          </a:p>
        </p:txBody>
      </p:sp>
      <p:sp>
        <p:nvSpPr>
          <p:cNvPr id="3" name="灯片编号占位符 2"/>
          <p:cNvSpPr>
            <a:spLocks noGrp="1"/>
          </p:cNvSpPr>
          <p:nvPr>
            <p:ph type="sldNum" sz="quarter" idx="12"/>
          </p:nvPr>
        </p:nvSpPr>
        <p:spPr/>
        <p:txBody>
          <a:bodyPr/>
          <a:lstStyle/>
          <a:p>
            <a:pPr>
              <a:defRPr/>
            </a:pPr>
            <a:fld id="{C425E691-03A0-40EB-AD93-9F121C0A4EE3}" type="slidenum">
              <a:rPr lang="zh-CN" altLang="en-US" smtClean="0"/>
              <a:pPr>
                <a:defRPr/>
              </a:pPr>
              <a:t>61</a:t>
            </a:fld>
            <a:endParaRPr lang="zh-CN" altLang="en-US" sz="1800">
              <a:solidFill>
                <a:schemeClr val="tx1"/>
              </a:solidFill>
            </a:endParaRPr>
          </a:p>
        </p:txBody>
      </p:sp>
      <p:pic>
        <p:nvPicPr>
          <p:cNvPr id="98323" name="图片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00355" name="Group 4"/>
          <p:cNvGrpSpPr>
            <a:grpSpLocks/>
          </p:cNvGrpSpPr>
          <p:nvPr/>
        </p:nvGrpSpPr>
        <p:grpSpPr bwMode="auto">
          <a:xfrm>
            <a:off x="0" y="6734175"/>
            <a:ext cx="12192000" cy="138113"/>
            <a:chOff x="0" y="0"/>
            <a:chExt cx="12231884" cy="334101"/>
          </a:xfrm>
        </p:grpSpPr>
        <p:sp>
          <p:nvSpPr>
            <p:cNvPr id="10036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037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037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037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037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00356" name="Freeform 44"/>
          <p:cNvSpPr>
            <a:spLocks noChangeArrowheads="1"/>
          </p:cNvSpPr>
          <p:nvPr/>
        </p:nvSpPr>
        <p:spPr bwMode="auto">
          <a:xfrm flipH="1">
            <a:off x="7972425" y="2774950"/>
            <a:ext cx="1430338" cy="1444625"/>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00357" name="直接连接符 6"/>
          <p:cNvSpPr>
            <a:spLocks noChangeShapeType="1"/>
          </p:cNvSpPr>
          <p:nvPr/>
        </p:nvSpPr>
        <p:spPr bwMode="auto">
          <a:xfrm rot="16200000" flipV="1">
            <a:off x="6645275" y="349726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58" name="矩形 7"/>
          <p:cNvSpPr>
            <a:spLocks noChangeArrowheads="1"/>
          </p:cNvSpPr>
          <p:nvPr/>
        </p:nvSpPr>
        <p:spPr bwMode="auto">
          <a:xfrm>
            <a:off x="488950" y="846138"/>
            <a:ext cx="7026275" cy="464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 typeface="Arial" panose="020B0604020202020204" pitchFamily="34" charset="0"/>
              <a:buNone/>
            </a:pPr>
            <a:r>
              <a:rPr lang="zh-CN" altLang="en-US" b="1">
                <a:solidFill>
                  <a:srgbClr val="2E3740"/>
                </a:solidFill>
                <a:sym typeface="宋体" panose="02010600030101010101" pitchFamily="2" charset="-122"/>
              </a:rPr>
              <a:t>用例视图</a:t>
            </a:r>
            <a:endParaRPr lang="en-US" altLang="zh-CN" b="1">
              <a:solidFill>
                <a:srgbClr val="2E3740"/>
              </a:solidFill>
              <a:sym typeface="Calibri" panose="020F0502020204030204" pitchFamily="34" charset="0"/>
            </a:endParaRPr>
          </a:p>
          <a:p>
            <a:pPr eaLnBrk="1" hangingPunct="1">
              <a:lnSpc>
                <a:spcPct val="150000"/>
              </a:lnSpc>
              <a:spcBef>
                <a:spcPct val="0"/>
              </a:spcBef>
              <a:buFont typeface="Arial" panose="020B0604020202020204" pitchFamily="34" charset="0"/>
              <a:buNone/>
            </a:pPr>
            <a:r>
              <a:rPr lang="zh-CN" altLang="en-US">
                <a:latin typeface="Arial" panose="020B0604020202020204" pitchFamily="34" charset="0"/>
                <a:sym typeface="Calibri" panose="020F0502020204030204" pitchFamily="34" charset="0"/>
              </a:rPr>
              <a:t>        </a:t>
            </a:r>
            <a:r>
              <a:rPr lang="zh-CN" altLang="en-US" sz="2400">
                <a:latin typeface="Arial" panose="020B0604020202020204" pitchFamily="34" charset="0"/>
                <a:sym typeface="Calibri" panose="020F0502020204030204" pitchFamily="34" charset="0"/>
              </a:rPr>
              <a:t>用例视图被称为参与者的外部用户所能观察到的系统功能模型图。用例是系统中的一个功能单元，可以描述为参与者与系统之间的一次交互。用例模型的用途是列出系统的用例和参与者，并显示了哪个参与者参与了哪个用例的执行。用例视图是其他</a:t>
            </a:r>
            <a:r>
              <a:rPr lang="en-US" altLang="zh-CN" sz="2400">
                <a:latin typeface="Arial" panose="020B0604020202020204" pitchFamily="34" charset="0"/>
                <a:sym typeface="Calibri" panose="020F0502020204030204" pitchFamily="34" charset="0"/>
              </a:rPr>
              <a:t>4</a:t>
            </a:r>
            <a:r>
              <a:rPr lang="zh-CN" altLang="en-US" sz="2400">
                <a:latin typeface="Arial" panose="020B0604020202020204" pitchFamily="34" charset="0"/>
                <a:sym typeface="Calibri" panose="020F0502020204030204" pitchFamily="34" charset="0"/>
              </a:rPr>
              <a:t>种视图的核心，它的内容直接驱动其它视图的开发。</a:t>
            </a:r>
            <a:endParaRPr lang="zh-CN" altLang="en-US">
              <a:solidFill>
                <a:srgbClr val="2E3740"/>
              </a:solidFill>
              <a:sym typeface="宋体" panose="02010600030101010101" pitchFamily="2" charset="-122"/>
            </a:endParaRPr>
          </a:p>
        </p:txBody>
      </p:sp>
      <p:grpSp>
        <p:nvGrpSpPr>
          <p:cNvPr id="100359" name="组合 2"/>
          <p:cNvGrpSpPr>
            <a:grpSpLocks/>
          </p:cNvGrpSpPr>
          <p:nvPr/>
        </p:nvGrpSpPr>
        <p:grpSpPr bwMode="auto">
          <a:xfrm>
            <a:off x="9317038" y="3189288"/>
            <a:ext cx="2560637" cy="2936875"/>
            <a:chOff x="8764746" y="3884613"/>
            <a:chExt cx="2559871" cy="2936934"/>
          </a:xfrm>
        </p:grpSpPr>
        <p:sp>
          <p:nvSpPr>
            <p:cNvPr id="100367" name="任意多边形 21"/>
            <p:cNvSpPr>
              <a:spLocks noChangeArrowheads="1"/>
            </p:cNvSpPr>
            <p:nvPr/>
          </p:nvSpPr>
          <p:spPr bwMode="auto">
            <a:xfrm>
              <a:off x="8764746" y="3884613"/>
              <a:ext cx="2559871" cy="2936934"/>
            </a:xfrm>
            <a:custGeom>
              <a:avLst/>
              <a:gdLst>
                <a:gd name="T0" fmla="*/ 539966 w 1655146"/>
                <a:gd name="T1" fmla="*/ 0 h 1421730"/>
                <a:gd name="T2" fmla="*/ 3828903 w 1655146"/>
                <a:gd name="T3" fmla="*/ 0 h 1421730"/>
                <a:gd name="T4" fmla="*/ 3828903 w 1655146"/>
                <a:gd name="T5" fmla="*/ 5035863 h 1421730"/>
                <a:gd name="T6" fmla="*/ 539966 w 1655146"/>
                <a:gd name="T7" fmla="*/ 5035863 h 1421730"/>
                <a:gd name="T8" fmla="*/ 539966 w 1655146"/>
                <a:gd name="T9" fmla="*/ 2846341 h 1421730"/>
                <a:gd name="T10" fmla="*/ 0 w 1655146"/>
                <a:gd name="T11" fmla="*/ 2366811 h 1421730"/>
                <a:gd name="T12" fmla="*/ 539966 w 1655146"/>
                <a:gd name="T13" fmla="*/ 1887281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0368" name="矩形 9"/>
            <p:cNvSpPr>
              <a:spLocks noChangeArrowheads="1"/>
            </p:cNvSpPr>
            <p:nvPr/>
          </p:nvSpPr>
          <p:spPr bwMode="auto">
            <a:xfrm>
              <a:off x="9210675" y="3959225"/>
              <a:ext cx="196373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400" b="1">
                  <a:solidFill>
                    <a:schemeClr val="bg1"/>
                  </a:solidFill>
                  <a:sym typeface="宋体" panose="02010600030101010101" pitchFamily="2" charset="-122"/>
                </a:rPr>
                <a:t>适用对象</a:t>
              </a:r>
              <a:endParaRPr lang="en-US" altLang="zh-CN" sz="24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chemeClr val="bg1"/>
                  </a:solidFill>
                  <a:sym typeface="宋体" panose="02010600030101010101" pitchFamily="2" charset="-122"/>
                </a:rPr>
                <a:t>用户</a:t>
              </a:r>
              <a:endParaRPr lang="en-US" altLang="zh-CN" sz="2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chemeClr val="bg1"/>
                  </a:solidFill>
                  <a:sym typeface="宋体" panose="02010600030101010101" pitchFamily="2" charset="-122"/>
                </a:rPr>
                <a:t>设计者</a:t>
              </a:r>
              <a:endParaRPr lang="en-US" altLang="zh-CN" sz="2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chemeClr val="bg1"/>
                  </a:solidFill>
                  <a:sym typeface="宋体" panose="02010600030101010101" pitchFamily="2" charset="-122"/>
                </a:rPr>
                <a:t>实现者</a:t>
              </a:r>
              <a:endParaRPr lang="en-US" altLang="zh-CN" sz="2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chemeClr val="bg1"/>
                  </a:solidFill>
                  <a:sym typeface="宋体" panose="02010600030101010101" pitchFamily="2" charset="-122"/>
                </a:rPr>
                <a:t>测试者</a:t>
              </a:r>
              <a:endParaRPr lang="en-US" altLang="zh-CN" sz="2400">
                <a:solidFill>
                  <a:schemeClr val="bg1"/>
                </a:solidFill>
                <a:sym typeface="宋体" panose="02010600030101010101" pitchFamily="2" charset="-122"/>
              </a:endParaRPr>
            </a:p>
          </p:txBody>
        </p:sp>
      </p:grpSp>
      <p:grpSp>
        <p:nvGrpSpPr>
          <p:cNvPr id="100360" name="组合 1"/>
          <p:cNvGrpSpPr>
            <a:grpSpLocks/>
          </p:cNvGrpSpPr>
          <p:nvPr/>
        </p:nvGrpSpPr>
        <p:grpSpPr bwMode="auto">
          <a:xfrm>
            <a:off x="8426450" y="528638"/>
            <a:ext cx="2241550" cy="2038350"/>
            <a:chOff x="8772525" y="1566863"/>
            <a:chExt cx="2241372" cy="1576680"/>
          </a:xfrm>
        </p:grpSpPr>
        <p:sp>
          <p:nvSpPr>
            <p:cNvPr id="100365" name="任意多边形 18"/>
            <p:cNvSpPr>
              <a:spLocks noChangeArrowheads="1"/>
            </p:cNvSpPr>
            <p:nvPr/>
          </p:nvSpPr>
          <p:spPr bwMode="auto">
            <a:xfrm>
              <a:off x="8772525" y="1566863"/>
              <a:ext cx="2241372" cy="1576680"/>
            </a:xfrm>
            <a:custGeom>
              <a:avLst/>
              <a:gdLst>
                <a:gd name="T0" fmla="*/ 449570 w 1635692"/>
                <a:gd name="T1" fmla="*/ 0 h 1421730"/>
                <a:gd name="T2" fmla="*/ 3436854 w 1635692"/>
                <a:gd name="T3" fmla="*/ 0 h 1421730"/>
                <a:gd name="T4" fmla="*/ 3436854 w 1635692"/>
                <a:gd name="T5" fmla="*/ 1134896 h 1421730"/>
                <a:gd name="T6" fmla="*/ 449570 w 1635692"/>
                <a:gd name="T7" fmla="*/ 1134896 h 1421730"/>
                <a:gd name="T8" fmla="*/ 449570 w 1635692"/>
                <a:gd name="T9" fmla="*/ 629698 h 1421730"/>
                <a:gd name="T10" fmla="*/ 0 w 1635692"/>
                <a:gd name="T11" fmla="*/ 669009 h 1421730"/>
                <a:gd name="T12" fmla="*/ 445905 w 1635692"/>
                <a:gd name="T13" fmla="*/ 398306 h 1421730"/>
                <a:gd name="T14" fmla="*/ 449570 w 1635692"/>
                <a:gd name="T15" fmla="*/ 399177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0366" name="矩形 8"/>
            <p:cNvSpPr>
              <a:spLocks noChangeArrowheads="1"/>
            </p:cNvSpPr>
            <p:nvPr/>
          </p:nvSpPr>
          <p:spPr bwMode="auto">
            <a:xfrm>
              <a:off x="9205913" y="1576388"/>
              <a:ext cx="1807984" cy="135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400" b="1">
                  <a:solidFill>
                    <a:srgbClr val="EFE9EB"/>
                  </a:solidFill>
                  <a:sym typeface="宋体" panose="02010600030101010101" pitchFamily="2" charset="-122"/>
                </a:rPr>
                <a:t>常用图形</a:t>
              </a:r>
              <a:endParaRPr lang="en-US" altLang="zh-CN" sz="2400" b="1">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rgbClr val="EFE9EB"/>
                  </a:solidFill>
                  <a:sym typeface="宋体" panose="02010600030101010101" pitchFamily="2" charset="-122"/>
                </a:rPr>
                <a:t>用例图</a:t>
              </a:r>
              <a:endParaRPr lang="en-US" altLang="zh-CN" sz="2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rgbClr val="EFE9EB"/>
                  </a:solidFill>
                  <a:sym typeface="宋体" panose="02010600030101010101" pitchFamily="2" charset="-122"/>
                </a:rPr>
                <a:t>活动图</a:t>
              </a:r>
            </a:p>
          </p:txBody>
        </p:sp>
      </p:grpSp>
      <p:sp>
        <p:nvSpPr>
          <p:cNvPr id="100361" name="文本框 7"/>
          <p:cNvSpPr>
            <a:spLocks noChangeArrowheads="1"/>
          </p:cNvSpPr>
          <p:nvPr/>
        </p:nvSpPr>
        <p:spPr bwMode="auto">
          <a:xfrm rot="-910717">
            <a:off x="396875" y="260350"/>
            <a:ext cx="22209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lnSpc>
                <a:spcPct val="100000"/>
              </a:lnSpc>
              <a:spcBef>
                <a:spcPct val="0"/>
              </a:spcBef>
              <a:buFont typeface="Arial" panose="020B0604020202020204" pitchFamily="34" charset="0"/>
              <a:buNone/>
            </a:pPr>
            <a:r>
              <a:rPr lang="en-US" altLang="zh-CN" sz="3200" b="1">
                <a:solidFill>
                  <a:schemeClr val="bg1"/>
                </a:solidFill>
                <a:sym typeface="Calibri" panose="020F0502020204030204" pitchFamily="34" charset="0"/>
              </a:rPr>
              <a:t>UML</a:t>
            </a:r>
            <a:r>
              <a:rPr lang="zh-CN" altLang="en-US" sz="3200" b="1">
                <a:solidFill>
                  <a:schemeClr val="bg1"/>
                </a:solidFill>
                <a:sym typeface="Calibri" panose="020F0502020204030204" pitchFamily="34" charset="0"/>
              </a:rPr>
              <a:t>的视图</a:t>
            </a:r>
          </a:p>
        </p:txBody>
      </p:sp>
      <p:sp>
        <p:nvSpPr>
          <p:cNvPr id="4" name="日期占位符 3"/>
          <p:cNvSpPr>
            <a:spLocks noGrp="1"/>
          </p:cNvSpPr>
          <p:nvPr>
            <p:ph type="dt" sz="quarter" idx="10"/>
          </p:nvPr>
        </p:nvSpPr>
        <p:spPr/>
        <p:txBody>
          <a:bodyPr/>
          <a:lstStyle/>
          <a:p>
            <a:pPr>
              <a:defRPr/>
            </a:pPr>
            <a:fld id="{FD2D70F5-FEAA-4B7A-AA31-C1C783359851}" type="datetime1">
              <a:rPr lang="zh-CN" altLang="en-US"/>
              <a:pPr>
                <a:defRPr/>
              </a:pPr>
              <a:t>2018/10/14</a:t>
            </a:fld>
            <a:endParaRPr lang="zh-CN" altLang="zh-CN"/>
          </a:p>
        </p:txBody>
      </p:sp>
      <p:sp>
        <p:nvSpPr>
          <p:cNvPr id="5" name="灯片编号占位符 4"/>
          <p:cNvSpPr>
            <a:spLocks noGrp="1"/>
          </p:cNvSpPr>
          <p:nvPr>
            <p:ph type="sldNum" sz="quarter" idx="12"/>
          </p:nvPr>
        </p:nvSpPr>
        <p:spPr/>
        <p:txBody>
          <a:bodyPr/>
          <a:lstStyle/>
          <a:p>
            <a:pPr>
              <a:defRPr/>
            </a:pPr>
            <a:fld id="{FD45F5B0-AF8D-4282-B9BD-69D5C61336C0}" type="slidenum">
              <a:rPr lang="zh-CN" altLang="en-US" smtClean="0"/>
              <a:pPr>
                <a:defRPr/>
              </a:pPr>
              <a:t>62</a:t>
            </a:fld>
            <a:endParaRPr lang="zh-CN" altLang="en-US" sz="1800">
              <a:solidFill>
                <a:schemeClr val="tx1"/>
              </a:solidFill>
            </a:endParaRPr>
          </a:p>
        </p:txBody>
      </p:sp>
      <p:pic>
        <p:nvPicPr>
          <p:cNvPr id="100364"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01379" name="Group 4"/>
          <p:cNvGrpSpPr>
            <a:grpSpLocks/>
          </p:cNvGrpSpPr>
          <p:nvPr/>
        </p:nvGrpSpPr>
        <p:grpSpPr bwMode="auto">
          <a:xfrm>
            <a:off x="0" y="6734175"/>
            <a:ext cx="12192000" cy="138113"/>
            <a:chOff x="0" y="0"/>
            <a:chExt cx="12231884" cy="334101"/>
          </a:xfrm>
        </p:grpSpPr>
        <p:sp>
          <p:nvSpPr>
            <p:cNvPr id="10139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139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139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139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139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01380" name="矩形 7"/>
          <p:cNvSpPr>
            <a:spLocks noChangeArrowheads="1"/>
          </p:cNvSpPr>
          <p:nvPr/>
        </p:nvSpPr>
        <p:spPr bwMode="auto">
          <a:xfrm>
            <a:off x="498475" y="1658938"/>
            <a:ext cx="6897688"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 typeface="Arial" panose="020B0604020202020204" pitchFamily="34" charset="0"/>
              <a:buNone/>
            </a:pPr>
            <a:r>
              <a:rPr lang="zh-CN" altLang="en-US" b="1">
                <a:solidFill>
                  <a:srgbClr val="2E3740"/>
                </a:solidFill>
                <a:sym typeface="宋体" panose="02010600030101010101" pitchFamily="2" charset="-122"/>
              </a:rPr>
              <a:t>设计视图</a:t>
            </a:r>
            <a:endParaRPr lang="en-US" altLang="zh-CN" b="1">
              <a:solidFill>
                <a:srgbClr val="2E3740"/>
              </a:solidFill>
              <a:sym typeface="Calibri" panose="020F0502020204030204" pitchFamily="34" charset="0"/>
            </a:endParaRPr>
          </a:p>
          <a:p>
            <a:pPr eaLnBrk="1" hangingPunct="1">
              <a:lnSpc>
                <a:spcPct val="150000"/>
              </a:lnSpc>
              <a:spcBef>
                <a:spcPct val="0"/>
              </a:spcBef>
              <a:buFont typeface="Arial" panose="020B0604020202020204" pitchFamily="34" charset="0"/>
              <a:buNone/>
            </a:pPr>
            <a:r>
              <a:rPr lang="zh-CN" altLang="en-US">
                <a:latin typeface="Arial" panose="020B0604020202020204" pitchFamily="34" charset="0"/>
                <a:sym typeface="Calibri" panose="020F0502020204030204" pitchFamily="34" charset="0"/>
              </a:rPr>
              <a:t>       设计视图包含了类、接口和协作，它们形成了问题及其解决方案的词汇。这种视图主要支持系统的功能需求，即系统应该提供给最终用户的服务。</a:t>
            </a:r>
            <a:endParaRPr lang="zh-CN" altLang="en-US" sz="2400">
              <a:solidFill>
                <a:srgbClr val="2E3740"/>
              </a:solidFill>
              <a:sym typeface="宋体" panose="02010600030101010101" pitchFamily="2" charset="-122"/>
            </a:endParaRPr>
          </a:p>
        </p:txBody>
      </p:sp>
      <p:grpSp>
        <p:nvGrpSpPr>
          <p:cNvPr id="101381" name="组合 1"/>
          <p:cNvGrpSpPr>
            <a:grpSpLocks/>
          </p:cNvGrpSpPr>
          <p:nvPr/>
        </p:nvGrpSpPr>
        <p:grpSpPr bwMode="auto">
          <a:xfrm>
            <a:off x="8226425" y="558800"/>
            <a:ext cx="2481263" cy="2046288"/>
            <a:chOff x="8481174" y="1552574"/>
            <a:chExt cx="2481352" cy="2046289"/>
          </a:xfrm>
        </p:grpSpPr>
        <p:sp>
          <p:nvSpPr>
            <p:cNvPr id="101391" name="任意多边形 18"/>
            <p:cNvSpPr>
              <a:spLocks noChangeArrowheads="1"/>
            </p:cNvSpPr>
            <p:nvPr/>
          </p:nvSpPr>
          <p:spPr bwMode="auto">
            <a:xfrm>
              <a:off x="8481174" y="1552574"/>
              <a:ext cx="2481352" cy="2046289"/>
            </a:xfrm>
            <a:custGeom>
              <a:avLst/>
              <a:gdLst>
                <a:gd name="T0" fmla="*/ 436685 w 1635692"/>
                <a:gd name="T1" fmla="*/ 0 h 1421730"/>
                <a:gd name="T2" fmla="*/ 3338343 w 1635692"/>
                <a:gd name="T3" fmla="*/ 0 h 1421730"/>
                <a:gd name="T4" fmla="*/ 3338343 w 1635692"/>
                <a:gd name="T5" fmla="*/ 2152834 h 1421730"/>
                <a:gd name="T6" fmla="*/ 436685 w 1635692"/>
                <a:gd name="T7" fmla="*/ 2152834 h 1421730"/>
                <a:gd name="T8" fmla="*/ 436685 w 1635692"/>
                <a:gd name="T9" fmla="*/ 1194501 h 1421730"/>
                <a:gd name="T10" fmla="*/ 0 w 1635692"/>
                <a:gd name="T11" fmla="*/ 1269071 h 1421730"/>
                <a:gd name="T12" fmla="*/ 433124 w 1635692"/>
                <a:gd name="T13" fmla="*/ 755564 h 1421730"/>
                <a:gd name="T14" fmla="*/ 436685 w 1635692"/>
                <a:gd name="T15" fmla="*/ 757215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1392" name="矩形 8"/>
            <p:cNvSpPr>
              <a:spLocks noChangeArrowheads="1"/>
            </p:cNvSpPr>
            <p:nvPr/>
          </p:nvSpPr>
          <p:spPr bwMode="auto">
            <a:xfrm>
              <a:off x="9123362" y="1582738"/>
              <a:ext cx="1721643"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b="1">
                  <a:solidFill>
                    <a:srgbClr val="EFE9EB"/>
                  </a:solidFill>
                  <a:sym typeface="宋体" panose="02010600030101010101" pitchFamily="2" charset="-122"/>
                </a:rPr>
                <a:t>常用图形</a:t>
              </a:r>
              <a:endParaRPr lang="en-US" altLang="zh-CN" b="1">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rgbClr val="EFE9EB"/>
                  </a:solidFill>
                  <a:sym typeface="宋体" panose="02010600030101010101" pitchFamily="2" charset="-122"/>
                </a:rPr>
                <a:t>用例图</a:t>
              </a:r>
              <a:endParaRPr lang="en-US" altLang="zh-CN" sz="2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rgbClr val="EFE9EB"/>
                  </a:solidFill>
                  <a:sym typeface="宋体" panose="02010600030101010101" pitchFamily="2" charset="-122"/>
                </a:rPr>
                <a:t>活动图</a:t>
              </a:r>
            </a:p>
          </p:txBody>
        </p:sp>
      </p:grpSp>
      <p:grpSp>
        <p:nvGrpSpPr>
          <p:cNvPr id="101382" name="组合 2"/>
          <p:cNvGrpSpPr>
            <a:grpSpLocks/>
          </p:cNvGrpSpPr>
          <p:nvPr/>
        </p:nvGrpSpPr>
        <p:grpSpPr bwMode="auto">
          <a:xfrm>
            <a:off x="9467850" y="3825875"/>
            <a:ext cx="2311400" cy="1765300"/>
            <a:chOff x="8772525" y="3925888"/>
            <a:chExt cx="2311400" cy="1765438"/>
          </a:xfrm>
        </p:grpSpPr>
        <p:sp>
          <p:nvSpPr>
            <p:cNvPr id="101389" name="任意多边形 21"/>
            <p:cNvSpPr>
              <a:spLocks noChangeArrowheads="1"/>
            </p:cNvSpPr>
            <p:nvPr/>
          </p:nvSpPr>
          <p:spPr bwMode="auto">
            <a:xfrm>
              <a:off x="8772525" y="3925888"/>
              <a:ext cx="2148904" cy="1765438"/>
            </a:xfrm>
            <a:custGeom>
              <a:avLst/>
              <a:gdLst>
                <a:gd name="T0" fmla="*/ 397704 w 1655146"/>
                <a:gd name="T1" fmla="*/ 0 h 1421730"/>
                <a:gd name="T2" fmla="*/ 2820125 w 1655146"/>
                <a:gd name="T3" fmla="*/ 0 h 1421730"/>
                <a:gd name="T4" fmla="*/ 2820125 w 1655146"/>
                <a:gd name="T5" fmla="*/ 1757482 h 1421730"/>
                <a:gd name="T6" fmla="*/ 397704 w 1655146"/>
                <a:gd name="T7" fmla="*/ 1757482 h 1421730"/>
                <a:gd name="T8" fmla="*/ 397704 w 1655146"/>
                <a:gd name="T9" fmla="*/ 993352 h 1421730"/>
                <a:gd name="T10" fmla="*/ 0 w 1655146"/>
                <a:gd name="T11" fmla="*/ 825999 h 1421730"/>
                <a:gd name="T12" fmla="*/ 397704 w 1655146"/>
                <a:gd name="T13" fmla="*/ 658647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1390" name="矩形 9"/>
            <p:cNvSpPr>
              <a:spLocks noChangeArrowheads="1"/>
            </p:cNvSpPr>
            <p:nvPr/>
          </p:nvSpPr>
          <p:spPr bwMode="auto">
            <a:xfrm>
              <a:off x="9120188" y="3937000"/>
              <a:ext cx="196373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400" b="1">
                  <a:solidFill>
                    <a:schemeClr val="bg1"/>
                  </a:solidFill>
                  <a:sym typeface="宋体" panose="02010600030101010101" pitchFamily="2" charset="-122"/>
                </a:rPr>
                <a:t>适用对象</a:t>
              </a:r>
              <a:endParaRPr lang="en-US" altLang="zh-CN" sz="24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chemeClr val="bg1"/>
                  </a:solidFill>
                  <a:sym typeface="宋体" panose="02010600030101010101" pitchFamily="2" charset="-122"/>
                </a:rPr>
                <a:t>设计人员</a:t>
              </a:r>
              <a:endParaRPr lang="en-US" altLang="zh-CN" sz="2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chemeClr val="bg1"/>
                  </a:solidFill>
                  <a:sym typeface="宋体" panose="02010600030101010101" pitchFamily="2" charset="-122"/>
                </a:rPr>
                <a:t>开发人员</a:t>
              </a:r>
              <a:endParaRPr lang="en-US" altLang="zh-CN" sz="2400">
                <a:solidFill>
                  <a:schemeClr val="bg1"/>
                </a:solidFill>
                <a:sym typeface="宋体" panose="02010600030101010101" pitchFamily="2" charset="-122"/>
              </a:endParaRPr>
            </a:p>
          </p:txBody>
        </p:sp>
      </p:grpSp>
      <p:sp>
        <p:nvSpPr>
          <p:cNvPr id="101383" name="Freeform 44"/>
          <p:cNvSpPr>
            <a:spLocks noChangeArrowheads="1"/>
          </p:cNvSpPr>
          <p:nvPr/>
        </p:nvSpPr>
        <p:spPr bwMode="auto">
          <a:xfrm flipH="1">
            <a:off x="8074025" y="2681288"/>
            <a:ext cx="1430338" cy="1444625"/>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01384" name="直接连接符 6"/>
          <p:cNvSpPr>
            <a:spLocks noChangeShapeType="1"/>
          </p:cNvSpPr>
          <p:nvPr/>
        </p:nvSpPr>
        <p:spPr bwMode="auto">
          <a:xfrm rot="16200000" flipV="1">
            <a:off x="6748462" y="3403601"/>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385" name="文本框 7"/>
          <p:cNvSpPr>
            <a:spLocks noChangeArrowheads="1"/>
          </p:cNvSpPr>
          <p:nvPr/>
        </p:nvSpPr>
        <p:spPr bwMode="auto">
          <a:xfrm rot="-910717">
            <a:off x="396875" y="260350"/>
            <a:ext cx="22209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lnSpc>
                <a:spcPct val="100000"/>
              </a:lnSpc>
              <a:spcBef>
                <a:spcPct val="0"/>
              </a:spcBef>
              <a:buFont typeface="Arial" panose="020B0604020202020204" pitchFamily="34" charset="0"/>
              <a:buNone/>
            </a:pPr>
            <a:r>
              <a:rPr lang="en-US" altLang="zh-CN" sz="3200" b="1">
                <a:solidFill>
                  <a:schemeClr val="bg1"/>
                </a:solidFill>
                <a:sym typeface="Calibri" panose="020F0502020204030204" pitchFamily="34" charset="0"/>
              </a:rPr>
              <a:t>UML</a:t>
            </a:r>
            <a:r>
              <a:rPr lang="zh-CN" altLang="en-US" sz="3200" b="1">
                <a:solidFill>
                  <a:schemeClr val="bg1"/>
                </a:solidFill>
                <a:sym typeface="Calibri" panose="020F0502020204030204" pitchFamily="34" charset="0"/>
              </a:rPr>
              <a:t>的视图</a:t>
            </a:r>
          </a:p>
        </p:txBody>
      </p:sp>
      <p:sp>
        <p:nvSpPr>
          <p:cNvPr id="4" name="日期占位符 3"/>
          <p:cNvSpPr>
            <a:spLocks noGrp="1"/>
          </p:cNvSpPr>
          <p:nvPr>
            <p:ph type="dt" sz="quarter" idx="10"/>
          </p:nvPr>
        </p:nvSpPr>
        <p:spPr/>
        <p:txBody>
          <a:bodyPr/>
          <a:lstStyle/>
          <a:p>
            <a:pPr>
              <a:defRPr/>
            </a:pPr>
            <a:fld id="{90F2AC8F-E61E-46B6-80FA-06D72BAEF3D0}" type="datetime1">
              <a:rPr lang="zh-CN" altLang="en-US"/>
              <a:pPr>
                <a:defRPr/>
              </a:pPr>
              <a:t>2018/10/14</a:t>
            </a:fld>
            <a:endParaRPr lang="zh-CN" altLang="zh-CN"/>
          </a:p>
        </p:txBody>
      </p:sp>
      <p:sp>
        <p:nvSpPr>
          <p:cNvPr id="5" name="灯片编号占位符 4"/>
          <p:cNvSpPr>
            <a:spLocks noGrp="1"/>
          </p:cNvSpPr>
          <p:nvPr>
            <p:ph type="sldNum" sz="quarter" idx="12"/>
          </p:nvPr>
        </p:nvSpPr>
        <p:spPr/>
        <p:txBody>
          <a:bodyPr/>
          <a:lstStyle/>
          <a:p>
            <a:pPr>
              <a:defRPr/>
            </a:pPr>
            <a:fld id="{8C65E0BF-BAE7-40E1-9F73-2B1A6C2B7E45}" type="slidenum">
              <a:rPr lang="zh-CN" altLang="en-US" smtClean="0"/>
              <a:pPr>
                <a:defRPr/>
              </a:pPr>
              <a:t>63</a:t>
            </a:fld>
            <a:endParaRPr lang="zh-CN" altLang="en-US" sz="1800">
              <a:solidFill>
                <a:schemeClr val="tx1"/>
              </a:solidFill>
            </a:endParaRPr>
          </a:p>
        </p:txBody>
      </p:sp>
      <p:pic>
        <p:nvPicPr>
          <p:cNvPr id="101388"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02403" name="Group 4"/>
          <p:cNvGrpSpPr>
            <a:grpSpLocks/>
          </p:cNvGrpSpPr>
          <p:nvPr/>
        </p:nvGrpSpPr>
        <p:grpSpPr bwMode="auto">
          <a:xfrm>
            <a:off x="0" y="6734175"/>
            <a:ext cx="12192000" cy="138113"/>
            <a:chOff x="0" y="0"/>
            <a:chExt cx="12231884" cy="334101"/>
          </a:xfrm>
        </p:grpSpPr>
        <p:sp>
          <p:nvSpPr>
            <p:cNvPr id="10241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41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41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42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42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02404" name="矩形 7"/>
          <p:cNvSpPr>
            <a:spLocks noChangeArrowheads="1"/>
          </p:cNvSpPr>
          <p:nvPr/>
        </p:nvSpPr>
        <p:spPr bwMode="auto">
          <a:xfrm>
            <a:off x="735013" y="1187450"/>
            <a:ext cx="6834187"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 typeface="Arial" panose="020B0604020202020204" pitchFamily="34" charset="0"/>
              <a:buNone/>
            </a:pPr>
            <a:r>
              <a:rPr lang="zh-CN" altLang="en-US" b="1">
                <a:solidFill>
                  <a:srgbClr val="2E3740"/>
                </a:solidFill>
                <a:sym typeface="宋体" panose="02010600030101010101" pitchFamily="2" charset="-122"/>
              </a:rPr>
              <a:t>交互视图</a:t>
            </a:r>
            <a:endParaRPr lang="en-US" altLang="zh-CN" b="1">
              <a:solidFill>
                <a:srgbClr val="2E3740"/>
              </a:solidFill>
              <a:sym typeface="Calibri" panose="020F0502020204030204" pitchFamily="34" charset="0"/>
            </a:endParaRPr>
          </a:p>
          <a:p>
            <a:pPr eaLnBrk="1" hangingPunct="1">
              <a:lnSpc>
                <a:spcPct val="150000"/>
              </a:lnSpc>
              <a:spcBef>
                <a:spcPct val="0"/>
              </a:spcBef>
              <a:buFont typeface="Arial" panose="020B0604020202020204" pitchFamily="34" charset="0"/>
              <a:buNone/>
            </a:pPr>
            <a:r>
              <a:rPr lang="zh-CN" altLang="en-US">
                <a:latin typeface="Arial" panose="020B0604020202020204" pitchFamily="34" charset="0"/>
                <a:sym typeface="Calibri" panose="020F0502020204030204" pitchFamily="34" charset="0"/>
              </a:rPr>
              <a:t>        交互视图也称为动态视图、进程视图，其描述了执行系统功能的各个角色之间相互传递信息的顺序关系。交互视图显示跨越了多个对象的系统控制流程。主要是从资源的有效利用、代码的并行执行以及系统环境中异步事件的处理。</a:t>
            </a:r>
            <a:endParaRPr lang="zh-CN" altLang="en-US" sz="2400">
              <a:solidFill>
                <a:srgbClr val="2E3740"/>
              </a:solidFill>
              <a:sym typeface="宋体" panose="02010600030101010101" pitchFamily="2" charset="-122"/>
            </a:endParaRPr>
          </a:p>
        </p:txBody>
      </p:sp>
      <p:grpSp>
        <p:nvGrpSpPr>
          <p:cNvPr id="102405" name="组合 1"/>
          <p:cNvGrpSpPr>
            <a:grpSpLocks/>
          </p:cNvGrpSpPr>
          <p:nvPr/>
        </p:nvGrpSpPr>
        <p:grpSpPr bwMode="auto">
          <a:xfrm>
            <a:off x="8326438" y="292100"/>
            <a:ext cx="2354262" cy="2400300"/>
            <a:chOff x="8772525" y="1371600"/>
            <a:chExt cx="2354387" cy="2400657"/>
          </a:xfrm>
        </p:grpSpPr>
        <p:sp>
          <p:nvSpPr>
            <p:cNvPr id="102415" name="任意多边形 18"/>
            <p:cNvSpPr>
              <a:spLocks noChangeArrowheads="1"/>
            </p:cNvSpPr>
            <p:nvPr/>
          </p:nvSpPr>
          <p:spPr bwMode="auto">
            <a:xfrm>
              <a:off x="8772525" y="1411287"/>
              <a:ext cx="2354387" cy="2360969"/>
            </a:xfrm>
            <a:custGeom>
              <a:avLst/>
              <a:gdLst>
                <a:gd name="T0" fmla="*/ 421165 w 1635692"/>
                <a:gd name="T1" fmla="*/ 0 h 1421730"/>
                <a:gd name="T2" fmla="*/ 3219698 w 1635692"/>
                <a:gd name="T3" fmla="*/ 0 h 1421730"/>
                <a:gd name="T4" fmla="*/ 3219698 w 1635692"/>
                <a:gd name="T5" fmla="*/ 2749354 h 1421730"/>
                <a:gd name="T6" fmla="*/ 421165 w 1635692"/>
                <a:gd name="T7" fmla="*/ 2749354 h 1421730"/>
                <a:gd name="T8" fmla="*/ 421165 w 1635692"/>
                <a:gd name="T9" fmla="*/ 1525481 h 1421730"/>
                <a:gd name="T10" fmla="*/ 0 w 1635692"/>
                <a:gd name="T11" fmla="*/ 1620713 h 1421730"/>
                <a:gd name="T12" fmla="*/ 417730 w 1635692"/>
                <a:gd name="T13" fmla="*/ 964920 h 1421730"/>
                <a:gd name="T14" fmla="*/ 421165 w 1635692"/>
                <a:gd name="T15" fmla="*/ 967027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416" name="矩形 8"/>
            <p:cNvSpPr>
              <a:spLocks noChangeArrowheads="1"/>
            </p:cNvSpPr>
            <p:nvPr/>
          </p:nvSpPr>
          <p:spPr bwMode="auto">
            <a:xfrm>
              <a:off x="9075738" y="1371600"/>
              <a:ext cx="1794320"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b="1">
                  <a:solidFill>
                    <a:srgbClr val="EFE9EB"/>
                  </a:solidFill>
                  <a:sym typeface="宋体" panose="02010600030101010101" pitchFamily="2" charset="-122"/>
                </a:rPr>
                <a:t>常用图形</a:t>
              </a:r>
              <a:endParaRPr lang="en-US" altLang="zh-CN" b="1">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rgbClr val="EFE9EB"/>
                  </a:solidFill>
                  <a:sym typeface="宋体" panose="02010600030101010101" pitchFamily="2" charset="-122"/>
                </a:rPr>
                <a:t>状态机图</a:t>
              </a:r>
              <a:endParaRPr lang="en-US" altLang="zh-CN" sz="2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rgbClr val="EFE9EB"/>
                  </a:solidFill>
                  <a:sym typeface="宋体" panose="02010600030101010101" pitchFamily="2" charset="-122"/>
                </a:rPr>
                <a:t>活动图</a:t>
              </a:r>
              <a:endParaRPr lang="en-US" altLang="zh-CN" sz="2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rgbClr val="EFE9EB"/>
                  </a:solidFill>
                  <a:sym typeface="宋体" panose="02010600030101010101" pitchFamily="2" charset="-122"/>
                </a:rPr>
                <a:t>时序图</a:t>
              </a:r>
            </a:p>
          </p:txBody>
        </p:sp>
      </p:grpSp>
      <p:grpSp>
        <p:nvGrpSpPr>
          <p:cNvPr id="102406" name="组合 2"/>
          <p:cNvGrpSpPr>
            <a:grpSpLocks/>
          </p:cNvGrpSpPr>
          <p:nvPr/>
        </p:nvGrpSpPr>
        <p:grpSpPr bwMode="auto">
          <a:xfrm>
            <a:off x="9263063" y="3995738"/>
            <a:ext cx="2587625" cy="2025650"/>
            <a:chOff x="8772525" y="4016375"/>
            <a:chExt cx="2588070" cy="2024829"/>
          </a:xfrm>
        </p:grpSpPr>
        <p:sp>
          <p:nvSpPr>
            <p:cNvPr id="102413" name="任意多边形 21"/>
            <p:cNvSpPr>
              <a:spLocks noChangeArrowheads="1"/>
            </p:cNvSpPr>
            <p:nvPr/>
          </p:nvSpPr>
          <p:spPr bwMode="auto">
            <a:xfrm>
              <a:off x="8772525" y="4040188"/>
              <a:ext cx="2426306" cy="2001016"/>
            </a:xfrm>
            <a:custGeom>
              <a:avLst/>
              <a:gdLst>
                <a:gd name="T0" fmla="*/ 456441 w 1655146"/>
                <a:gd name="T1" fmla="*/ 0 h 1421730"/>
                <a:gd name="T2" fmla="*/ 3236622 w 1655146"/>
                <a:gd name="T3" fmla="*/ 0 h 1421730"/>
                <a:gd name="T4" fmla="*/ 3236622 w 1655146"/>
                <a:gd name="T5" fmla="*/ 1576199 h 1421730"/>
                <a:gd name="T6" fmla="*/ 456441 w 1655146"/>
                <a:gd name="T7" fmla="*/ 1576199 h 1421730"/>
                <a:gd name="T8" fmla="*/ 456441 w 1655146"/>
                <a:gd name="T9" fmla="*/ 890889 h 1421730"/>
                <a:gd name="T10" fmla="*/ 0 w 1655146"/>
                <a:gd name="T11" fmla="*/ 740799 h 1421730"/>
                <a:gd name="T12" fmla="*/ 456441 w 1655146"/>
                <a:gd name="T13" fmla="*/ 590709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414" name="矩形 9"/>
            <p:cNvSpPr>
              <a:spLocks noChangeArrowheads="1"/>
            </p:cNvSpPr>
            <p:nvPr/>
          </p:nvSpPr>
          <p:spPr bwMode="auto">
            <a:xfrm>
              <a:off x="9075738" y="4016375"/>
              <a:ext cx="228485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400" b="1">
                  <a:solidFill>
                    <a:schemeClr val="bg1"/>
                  </a:solidFill>
                  <a:sym typeface="宋体" panose="02010600030101010101" pitchFamily="2" charset="-122"/>
                </a:rPr>
                <a:t>适用对象</a:t>
              </a:r>
              <a:endParaRPr lang="en-US" altLang="zh-CN" sz="24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chemeClr val="bg1"/>
                  </a:solidFill>
                  <a:sym typeface="宋体" panose="02010600030101010101" pitchFamily="2" charset="-122"/>
                </a:rPr>
                <a:t>开发人员</a:t>
              </a:r>
              <a:endParaRPr lang="en-US" altLang="zh-CN" sz="2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chemeClr val="bg1"/>
                  </a:solidFill>
                  <a:sym typeface="宋体" panose="02010600030101010101" pitchFamily="2" charset="-122"/>
                </a:rPr>
                <a:t>系统集成人员</a:t>
              </a:r>
              <a:endParaRPr lang="en-US" altLang="zh-CN" sz="2400">
                <a:solidFill>
                  <a:schemeClr val="bg1"/>
                </a:solidFill>
                <a:sym typeface="宋体" panose="02010600030101010101" pitchFamily="2" charset="-122"/>
              </a:endParaRPr>
            </a:p>
          </p:txBody>
        </p:sp>
      </p:grpSp>
      <p:sp>
        <p:nvSpPr>
          <p:cNvPr id="102407" name="Freeform 44"/>
          <p:cNvSpPr>
            <a:spLocks noChangeArrowheads="1"/>
          </p:cNvSpPr>
          <p:nvPr/>
        </p:nvSpPr>
        <p:spPr bwMode="auto">
          <a:xfrm flipH="1">
            <a:off x="8074025" y="3027363"/>
            <a:ext cx="1430338" cy="1444625"/>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02408" name="直接连接符 6"/>
          <p:cNvSpPr>
            <a:spLocks noChangeShapeType="1"/>
          </p:cNvSpPr>
          <p:nvPr/>
        </p:nvSpPr>
        <p:spPr bwMode="auto">
          <a:xfrm rot="16200000" flipV="1">
            <a:off x="6748462" y="3403601"/>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09" name="文本框 7"/>
          <p:cNvSpPr>
            <a:spLocks noChangeArrowheads="1"/>
          </p:cNvSpPr>
          <p:nvPr/>
        </p:nvSpPr>
        <p:spPr bwMode="auto">
          <a:xfrm rot="-910717">
            <a:off x="396875" y="260350"/>
            <a:ext cx="22209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lnSpc>
                <a:spcPct val="100000"/>
              </a:lnSpc>
              <a:spcBef>
                <a:spcPct val="0"/>
              </a:spcBef>
              <a:buFont typeface="Arial" panose="020B0604020202020204" pitchFamily="34" charset="0"/>
              <a:buNone/>
            </a:pPr>
            <a:r>
              <a:rPr lang="en-US" altLang="zh-CN" sz="3200" b="1">
                <a:solidFill>
                  <a:schemeClr val="bg1"/>
                </a:solidFill>
                <a:sym typeface="Calibri" panose="020F0502020204030204" pitchFamily="34" charset="0"/>
              </a:rPr>
              <a:t>UML</a:t>
            </a:r>
            <a:r>
              <a:rPr lang="zh-CN" altLang="en-US" sz="3200" b="1">
                <a:solidFill>
                  <a:schemeClr val="bg1"/>
                </a:solidFill>
                <a:sym typeface="Calibri" panose="020F0502020204030204" pitchFamily="34" charset="0"/>
              </a:rPr>
              <a:t>的视图</a:t>
            </a:r>
          </a:p>
        </p:txBody>
      </p:sp>
      <p:sp>
        <p:nvSpPr>
          <p:cNvPr id="4" name="日期占位符 3"/>
          <p:cNvSpPr>
            <a:spLocks noGrp="1"/>
          </p:cNvSpPr>
          <p:nvPr>
            <p:ph type="dt" sz="quarter" idx="10"/>
          </p:nvPr>
        </p:nvSpPr>
        <p:spPr/>
        <p:txBody>
          <a:bodyPr/>
          <a:lstStyle/>
          <a:p>
            <a:pPr>
              <a:defRPr/>
            </a:pPr>
            <a:fld id="{1CFF51CE-64B1-4C0B-97BB-5EA7950ABC69}" type="datetime1">
              <a:rPr lang="zh-CN" altLang="en-US"/>
              <a:pPr>
                <a:defRPr/>
              </a:pPr>
              <a:t>2018/10/14</a:t>
            </a:fld>
            <a:endParaRPr lang="zh-CN" altLang="zh-CN"/>
          </a:p>
        </p:txBody>
      </p:sp>
      <p:sp>
        <p:nvSpPr>
          <p:cNvPr id="5" name="灯片编号占位符 4"/>
          <p:cNvSpPr>
            <a:spLocks noGrp="1"/>
          </p:cNvSpPr>
          <p:nvPr>
            <p:ph type="sldNum" sz="quarter" idx="12"/>
          </p:nvPr>
        </p:nvSpPr>
        <p:spPr/>
        <p:txBody>
          <a:bodyPr/>
          <a:lstStyle/>
          <a:p>
            <a:pPr>
              <a:defRPr/>
            </a:pPr>
            <a:fld id="{13038EA4-722C-464E-8D44-1F8F720980C0}" type="slidenum">
              <a:rPr lang="zh-CN" altLang="en-US" smtClean="0"/>
              <a:pPr>
                <a:defRPr/>
              </a:pPr>
              <a:t>64</a:t>
            </a:fld>
            <a:endParaRPr lang="zh-CN" altLang="en-US" sz="1800">
              <a:solidFill>
                <a:schemeClr val="tx1"/>
              </a:solidFill>
            </a:endParaRPr>
          </a:p>
        </p:txBody>
      </p:sp>
      <p:pic>
        <p:nvPicPr>
          <p:cNvPr id="102412" name="图片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03427" name="Group 4"/>
          <p:cNvGrpSpPr>
            <a:grpSpLocks/>
          </p:cNvGrpSpPr>
          <p:nvPr/>
        </p:nvGrpSpPr>
        <p:grpSpPr bwMode="auto">
          <a:xfrm>
            <a:off x="0" y="6734175"/>
            <a:ext cx="12192000" cy="138113"/>
            <a:chOff x="0" y="0"/>
            <a:chExt cx="12231884" cy="334101"/>
          </a:xfrm>
        </p:grpSpPr>
        <p:sp>
          <p:nvSpPr>
            <p:cNvPr id="103441"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3442"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3443"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3444"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3445"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03428" name="矩形 7"/>
          <p:cNvSpPr>
            <a:spLocks noChangeArrowheads="1"/>
          </p:cNvSpPr>
          <p:nvPr/>
        </p:nvSpPr>
        <p:spPr bwMode="auto">
          <a:xfrm>
            <a:off x="511175" y="1449388"/>
            <a:ext cx="6802438"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 typeface="Arial" panose="020B0604020202020204" pitchFamily="34" charset="0"/>
              <a:buNone/>
            </a:pPr>
            <a:r>
              <a:rPr lang="zh-CN" altLang="en-US" b="1">
                <a:solidFill>
                  <a:srgbClr val="2E3740"/>
                </a:solidFill>
                <a:sym typeface="宋体" panose="02010600030101010101" pitchFamily="2" charset="-122"/>
              </a:rPr>
              <a:t>实现视图</a:t>
            </a:r>
            <a:endParaRPr lang="en-US" altLang="zh-CN" b="1">
              <a:solidFill>
                <a:srgbClr val="2E3740"/>
              </a:solidFill>
              <a:sym typeface="Calibri" panose="020F0502020204030204" pitchFamily="34" charset="0"/>
            </a:endParaRPr>
          </a:p>
          <a:p>
            <a:pPr eaLnBrk="1" hangingPunct="1">
              <a:lnSpc>
                <a:spcPct val="150000"/>
              </a:lnSpc>
              <a:spcBef>
                <a:spcPct val="0"/>
              </a:spcBef>
              <a:buFont typeface="Arial" panose="020B0604020202020204" pitchFamily="34" charset="0"/>
              <a:buNone/>
            </a:pPr>
            <a:r>
              <a:rPr lang="en-US" altLang="zh-CN" sz="1400">
                <a:latin typeface="Arial" panose="020B0604020202020204" pitchFamily="34" charset="0"/>
                <a:sym typeface="Calibri" panose="020F0502020204030204" pitchFamily="34" charset="0"/>
              </a:rPr>
              <a:t>              </a:t>
            </a:r>
            <a:r>
              <a:rPr lang="zh-CN" altLang="en-US">
                <a:latin typeface="Arial" panose="020B0604020202020204" pitchFamily="34" charset="0"/>
                <a:sym typeface="Calibri" panose="020F0502020204030204" pitchFamily="34" charset="0"/>
              </a:rPr>
              <a:t>实现视图包含了用于装配与发布物理系统的制品。这种视图主要针对系统发布的配置管理，它由一些独立的文件组成；这些文件可以用各种方法装配，以产生运行系统。它同时也关注从逻辑的类和构件到物理制品的映射。</a:t>
            </a:r>
            <a:endParaRPr lang="zh-CN" altLang="en-US" sz="1600">
              <a:solidFill>
                <a:srgbClr val="2E3740"/>
              </a:solidFill>
              <a:sym typeface="宋体" panose="02010600030101010101" pitchFamily="2" charset="-122"/>
            </a:endParaRPr>
          </a:p>
        </p:txBody>
      </p:sp>
      <p:grpSp>
        <p:nvGrpSpPr>
          <p:cNvPr id="103429" name="组合 1"/>
          <p:cNvGrpSpPr>
            <a:grpSpLocks/>
          </p:cNvGrpSpPr>
          <p:nvPr/>
        </p:nvGrpSpPr>
        <p:grpSpPr bwMode="auto">
          <a:xfrm>
            <a:off x="8335963" y="249238"/>
            <a:ext cx="2386012" cy="2959100"/>
            <a:chOff x="8770937" y="1314450"/>
            <a:chExt cx="2386797" cy="2959418"/>
          </a:xfrm>
        </p:grpSpPr>
        <p:sp>
          <p:nvSpPr>
            <p:cNvPr id="103439" name="任意多边形 18"/>
            <p:cNvSpPr>
              <a:spLocks noChangeArrowheads="1"/>
            </p:cNvSpPr>
            <p:nvPr/>
          </p:nvSpPr>
          <p:spPr bwMode="auto">
            <a:xfrm>
              <a:off x="8770937" y="1314450"/>
              <a:ext cx="2386797" cy="2959418"/>
            </a:xfrm>
            <a:custGeom>
              <a:avLst/>
              <a:gdLst>
                <a:gd name="T0" fmla="*/ 442944 w 1635692"/>
                <a:gd name="T1" fmla="*/ 0 h 1421730"/>
                <a:gd name="T2" fmla="*/ 3386198 w 1635692"/>
                <a:gd name="T3" fmla="*/ 0 h 1421730"/>
                <a:gd name="T4" fmla="*/ 3386198 w 1635692"/>
                <a:gd name="T5" fmla="*/ 4790005 h 1421730"/>
                <a:gd name="T6" fmla="*/ 442944 w 1635692"/>
                <a:gd name="T7" fmla="*/ 4790005 h 1421730"/>
                <a:gd name="T8" fmla="*/ 442944 w 1635692"/>
                <a:gd name="T9" fmla="*/ 2657737 h 1421730"/>
                <a:gd name="T10" fmla="*/ 0 w 1635692"/>
                <a:gd name="T11" fmla="*/ 2823650 h 1421730"/>
                <a:gd name="T12" fmla="*/ 439334 w 1635692"/>
                <a:gd name="T13" fmla="*/ 1681115 h 1421730"/>
                <a:gd name="T14" fmla="*/ 442944 w 1635692"/>
                <a:gd name="T15" fmla="*/ 1684784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3440" name="矩形 8"/>
            <p:cNvSpPr>
              <a:spLocks noChangeArrowheads="1"/>
            </p:cNvSpPr>
            <p:nvPr/>
          </p:nvSpPr>
          <p:spPr bwMode="auto">
            <a:xfrm>
              <a:off x="9056688" y="1319213"/>
              <a:ext cx="1809750"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b="1">
                  <a:solidFill>
                    <a:srgbClr val="EFE9EB"/>
                  </a:solidFill>
                  <a:sym typeface="宋体" panose="02010600030101010101" pitchFamily="2" charset="-122"/>
                </a:rPr>
                <a:t>常用图形</a:t>
              </a:r>
              <a:endParaRPr lang="en-US" altLang="zh-CN" b="1">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rgbClr val="EFE9EB"/>
                  </a:solidFill>
                  <a:sym typeface="宋体" panose="02010600030101010101" pitchFamily="2" charset="-122"/>
                </a:rPr>
                <a:t>构件图</a:t>
              </a:r>
              <a:endParaRPr lang="en-US" altLang="zh-CN" sz="2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rgbClr val="EFE9EB"/>
                  </a:solidFill>
                  <a:sym typeface="宋体" panose="02010600030101010101" pitchFamily="2" charset="-122"/>
                </a:rPr>
                <a:t>交互图</a:t>
              </a:r>
              <a:endParaRPr lang="en-US" altLang="zh-CN" sz="2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rgbClr val="EFE9EB"/>
                  </a:solidFill>
                  <a:sym typeface="宋体" panose="02010600030101010101" pitchFamily="2" charset="-122"/>
                </a:rPr>
                <a:t>状态图</a:t>
              </a:r>
              <a:endParaRPr lang="en-US" altLang="zh-CN" sz="2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rgbClr val="EFE9EB"/>
                  </a:solidFill>
                  <a:sym typeface="宋体" panose="02010600030101010101" pitchFamily="2" charset="-122"/>
                </a:rPr>
                <a:t>活动图</a:t>
              </a:r>
            </a:p>
          </p:txBody>
        </p:sp>
      </p:grpSp>
      <p:grpSp>
        <p:nvGrpSpPr>
          <p:cNvPr id="103430" name="组合 2"/>
          <p:cNvGrpSpPr>
            <a:grpSpLocks/>
          </p:cNvGrpSpPr>
          <p:nvPr/>
        </p:nvGrpSpPr>
        <p:grpSpPr bwMode="auto">
          <a:xfrm>
            <a:off x="9399588" y="4183063"/>
            <a:ext cx="2249487" cy="1358900"/>
            <a:chOff x="8770938" y="4068763"/>
            <a:chExt cx="2249487" cy="1358286"/>
          </a:xfrm>
        </p:grpSpPr>
        <p:sp>
          <p:nvSpPr>
            <p:cNvPr id="103437" name="任意多边形 21"/>
            <p:cNvSpPr>
              <a:spLocks noChangeArrowheads="1"/>
            </p:cNvSpPr>
            <p:nvPr/>
          </p:nvSpPr>
          <p:spPr bwMode="auto">
            <a:xfrm>
              <a:off x="8770938" y="4068763"/>
              <a:ext cx="1949450" cy="1358286"/>
            </a:xfrm>
            <a:custGeom>
              <a:avLst/>
              <a:gdLst>
                <a:gd name="T0" fmla="*/ 380461 w 1655146"/>
                <a:gd name="T1" fmla="*/ 0 h 1421730"/>
                <a:gd name="T2" fmla="*/ 2697851 w 1655146"/>
                <a:gd name="T3" fmla="*/ 0 h 1421730"/>
                <a:gd name="T4" fmla="*/ 2697851 w 1655146"/>
                <a:gd name="T5" fmla="*/ 591747 h 1421730"/>
                <a:gd name="T6" fmla="*/ 380461 w 1655146"/>
                <a:gd name="T7" fmla="*/ 591747 h 1421730"/>
                <a:gd name="T8" fmla="*/ 380461 w 1655146"/>
                <a:gd name="T9" fmla="*/ 334464 h 1421730"/>
                <a:gd name="T10" fmla="*/ 0 w 1655146"/>
                <a:gd name="T11" fmla="*/ 278116 h 1421730"/>
                <a:gd name="T12" fmla="*/ 380461 w 1655146"/>
                <a:gd name="T13" fmla="*/ 221767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3438" name="矩形 9"/>
            <p:cNvSpPr>
              <a:spLocks noChangeArrowheads="1"/>
            </p:cNvSpPr>
            <p:nvPr/>
          </p:nvSpPr>
          <p:spPr bwMode="auto">
            <a:xfrm>
              <a:off x="9056688" y="4137025"/>
              <a:ext cx="1963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400" b="1">
                  <a:solidFill>
                    <a:schemeClr val="bg1"/>
                  </a:solidFill>
                  <a:sym typeface="宋体" panose="02010600030101010101" pitchFamily="2" charset="-122"/>
                </a:rPr>
                <a:t>适用对象</a:t>
              </a:r>
              <a:endParaRPr lang="en-US" altLang="zh-CN" sz="24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chemeClr val="bg1"/>
                  </a:solidFill>
                  <a:sym typeface="宋体" panose="02010600030101010101" pitchFamily="2" charset="-122"/>
                </a:rPr>
                <a:t>开发人员</a:t>
              </a:r>
              <a:endParaRPr lang="en-US" altLang="zh-CN" sz="2400">
                <a:solidFill>
                  <a:schemeClr val="bg1"/>
                </a:solidFill>
                <a:sym typeface="宋体" panose="02010600030101010101" pitchFamily="2" charset="-122"/>
              </a:endParaRPr>
            </a:p>
          </p:txBody>
        </p:sp>
      </p:grpSp>
      <p:sp>
        <p:nvSpPr>
          <p:cNvPr id="103431" name="Freeform 44"/>
          <p:cNvSpPr>
            <a:spLocks noChangeArrowheads="1"/>
          </p:cNvSpPr>
          <p:nvPr/>
        </p:nvSpPr>
        <p:spPr bwMode="auto">
          <a:xfrm flipH="1">
            <a:off x="7826375" y="3405188"/>
            <a:ext cx="1428750" cy="1444625"/>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03432" name="直接连接符 6"/>
          <p:cNvSpPr>
            <a:spLocks noChangeShapeType="1"/>
          </p:cNvSpPr>
          <p:nvPr/>
        </p:nvSpPr>
        <p:spPr bwMode="auto">
          <a:xfrm rot="16200000" flipV="1">
            <a:off x="6500812" y="3441701"/>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3" name="文本框 7"/>
          <p:cNvSpPr>
            <a:spLocks noChangeArrowheads="1"/>
          </p:cNvSpPr>
          <p:nvPr/>
        </p:nvSpPr>
        <p:spPr bwMode="auto">
          <a:xfrm rot="-910717">
            <a:off x="396875" y="260350"/>
            <a:ext cx="22209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lnSpc>
                <a:spcPct val="100000"/>
              </a:lnSpc>
              <a:spcBef>
                <a:spcPct val="0"/>
              </a:spcBef>
              <a:buFont typeface="Arial" panose="020B0604020202020204" pitchFamily="34" charset="0"/>
              <a:buNone/>
            </a:pPr>
            <a:r>
              <a:rPr lang="en-US" altLang="zh-CN" sz="3200" b="1">
                <a:solidFill>
                  <a:schemeClr val="bg1"/>
                </a:solidFill>
                <a:sym typeface="Calibri" panose="020F0502020204030204" pitchFamily="34" charset="0"/>
              </a:rPr>
              <a:t>UML</a:t>
            </a:r>
            <a:r>
              <a:rPr lang="zh-CN" altLang="en-US" sz="3200" b="1">
                <a:solidFill>
                  <a:schemeClr val="bg1"/>
                </a:solidFill>
                <a:sym typeface="Calibri" panose="020F0502020204030204" pitchFamily="34" charset="0"/>
              </a:rPr>
              <a:t>的视图</a:t>
            </a:r>
          </a:p>
        </p:txBody>
      </p:sp>
      <p:sp>
        <p:nvSpPr>
          <p:cNvPr id="4" name="日期占位符 3"/>
          <p:cNvSpPr>
            <a:spLocks noGrp="1"/>
          </p:cNvSpPr>
          <p:nvPr>
            <p:ph type="dt" sz="quarter" idx="10"/>
          </p:nvPr>
        </p:nvSpPr>
        <p:spPr/>
        <p:txBody>
          <a:bodyPr/>
          <a:lstStyle/>
          <a:p>
            <a:pPr>
              <a:defRPr/>
            </a:pPr>
            <a:fld id="{2DF67186-5CCB-40E0-81E8-0B1814E0DD5F}" type="datetime1">
              <a:rPr lang="zh-CN" altLang="en-US"/>
              <a:pPr>
                <a:defRPr/>
              </a:pPr>
              <a:t>2018/10/14</a:t>
            </a:fld>
            <a:endParaRPr lang="zh-CN" altLang="zh-CN"/>
          </a:p>
        </p:txBody>
      </p:sp>
      <p:sp>
        <p:nvSpPr>
          <p:cNvPr id="5" name="灯片编号占位符 4"/>
          <p:cNvSpPr>
            <a:spLocks noGrp="1"/>
          </p:cNvSpPr>
          <p:nvPr>
            <p:ph type="sldNum" sz="quarter" idx="12"/>
          </p:nvPr>
        </p:nvSpPr>
        <p:spPr/>
        <p:txBody>
          <a:bodyPr/>
          <a:lstStyle/>
          <a:p>
            <a:pPr>
              <a:defRPr/>
            </a:pPr>
            <a:fld id="{4718388A-E6A5-42F0-9E40-6D2666FBC12D}" type="slidenum">
              <a:rPr lang="zh-CN" altLang="en-US" smtClean="0"/>
              <a:pPr>
                <a:defRPr/>
              </a:pPr>
              <a:t>65</a:t>
            </a:fld>
            <a:endParaRPr lang="zh-CN" altLang="en-US" sz="1800">
              <a:solidFill>
                <a:schemeClr val="tx1"/>
              </a:solidFill>
            </a:endParaRPr>
          </a:p>
        </p:txBody>
      </p:sp>
      <p:pic>
        <p:nvPicPr>
          <p:cNvPr id="103436"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04451" name="Group 4"/>
          <p:cNvGrpSpPr>
            <a:grpSpLocks/>
          </p:cNvGrpSpPr>
          <p:nvPr/>
        </p:nvGrpSpPr>
        <p:grpSpPr bwMode="auto">
          <a:xfrm>
            <a:off x="0" y="6734175"/>
            <a:ext cx="12192000" cy="138113"/>
            <a:chOff x="0" y="0"/>
            <a:chExt cx="12231884" cy="334101"/>
          </a:xfrm>
        </p:grpSpPr>
        <p:sp>
          <p:nvSpPr>
            <p:cNvPr id="10446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446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446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446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446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04452" name="矩形 7"/>
          <p:cNvSpPr>
            <a:spLocks noChangeArrowheads="1"/>
          </p:cNvSpPr>
          <p:nvPr/>
        </p:nvSpPr>
        <p:spPr bwMode="auto">
          <a:xfrm>
            <a:off x="501650" y="1949450"/>
            <a:ext cx="665162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 typeface="Arial" panose="020B0604020202020204" pitchFamily="34" charset="0"/>
              <a:buNone/>
            </a:pPr>
            <a:r>
              <a:rPr lang="zh-CN" altLang="en-US" b="1">
                <a:solidFill>
                  <a:srgbClr val="2E3740"/>
                </a:solidFill>
                <a:sym typeface="宋体" panose="02010600030101010101" pitchFamily="2" charset="-122"/>
              </a:rPr>
              <a:t>部署视图</a:t>
            </a:r>
            <a:endParaRPr lang="en-US" altLang="zh-CN" b="1">
              <a:solidFill>
                <a:srgbClr val="2E3740"/>
              </a:solidFill>
              <a:sym typeface="Calibri" panose="020F0502020204030204" pitchFamily="34" charset="0"/>
            </a:endParaRPr>
          </a:p>
          <a:p>
            <a:pPr eaLnBrk="1" hangingPunct="1">
              <a:lnSpc>
                <a:spcPct val="150000"/>
              </a:lnSpc>
              <a:spcBef>
                <a:spcPct val="0"/>
              </a:spcBef>
              <a:buFont typeface="Arial" panose="020B0604020202020204" pitchFamily="34" charset="0"/>
              <a:buNone/>
            </a:pPr>
            <a:r>
              <a:rPr lang="zh-CN" altLang="en-US">
                <a:latin typeface="Arial" panose="020B0604020202020204" pitchFamily="34" charset="0"/>
                <a:sym typeface="Calibri" panose="020F0502020204030204" pitchFamily="34" charset="0"/>
              </a:rPr>
              <a:t>       部署视图包含了形成系统硬件拓扑结构的结点。这种视图主要描述组成物理系统的部件的分布、交付和安装。同时，配置视图还允许评估分配结果和资源分配。</a:t>
            </a:r>
            <a:endParaRPr lang="zh-CN" altLang="en-US" sz="2400">
              <a:solidFill>
                <a:srgbClr val="2E3740"/>
              </a:solidFill>
              <a:sym typeface="宋体" panose="02010600030101010101" pitchFamily="2" charset="-122"/>
            </a:endParaRPr>
          </a:p>
        </p:txBody>
      </p:sp>
      <p:grpSp>
        <p:nvGrpSpPr>
          <p:cNvPr id="104453" name="组合 1"/>
          <p:cNvGrpSpPr>
            <a:grpSpLocks/>
          </p:cNvGrpSpPr>
          <p:nvPr/>
        </p:nvGrpSpPr>
        <p:grpSpPr bwMode="auto">
          <a:xfrm>
            <a:off x="8435975" y="796925"/>
            <a:ext cx="2241550" cy="1922463"/>
            <a:chOff x="8772525" y="1550988"/>
            <a:chExt cx="2241372" cy="1922601"/>
          </a:xfrm>
        </p:grpSpPr>
        <p:sp>
          <p:nvSpPr>
            <p:cNvPr id="104463" name="任意多边形 18"/>
            <p:cNvSpPr>
              <a:spLocks noChangeArrowheads="1"/>
            </p:cNvSpPr>
            <p:nvPr/>
          </p:nvSpPr>
          <p:spPr bwMode="auto">
            <a:xfrm>
              <a:off x="8772525" y="1550988"/>
              <a:ext cx="2241372" cy="1843088"/>
            </a:xfrm>
            <a:custGeom>
              <a:avLst/>
              <a:gdLst>
                <a:gd name="T0" fmla="*/ 480363 w 1635692"/>
                <a:gd name="T1" fmla="*/ 0 h 1421730"/>
                <a:gd name="T2" fmla="*/ 3672261 w 1635692"/>
                <a:gd name="T3" fmla="*/ 0 h 1421730"/>
                <a:gd name="T4" fmla="*/ 3672261 w 1635692"/>
                <a:gd name="T5" fmla="*/ 1350317 h 1421730"/>
                <a:gd name="T6" fmla="*/ 480363 w 1635692"/>
                <a:gd name="T7" fmla="*/ 1350317 h 1421730"/>
                <a:gd name="T8" fmla="*/ 480363 w 1635692"/>
                <a:gd name="T9" fmla="*/ 749224 h 1421730"/>
                <a:gd name="T10" fmla="*/ 0 w 1635692"/>
                <a:gd name="T11" fmla="*/ 795997 h 1421730"/>
                <a:gd name="T12" fmla="*/ 476447 w 1635692"/>
                <a:gd name="T13" fmla="*/ 473911 h 1421730"/>
                <a:gd name="T14" fmla="*/ 480363 w 1635692"/>
                <a:gd name="T15" fmla="*/ 474946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4464" name="矩形 8"/>
            <p:cNvSpPr>
              <a:spLocks noChangeArrowheads="1"/>
            </p:cNvSpPr>
            <p:nvPr/>
          </p:nvSpPr>
          <p:spPr bwMode="auto">
            <a:xfrm>
              <a:off x="9123363" y="1719263"/>
              <a:ext cx="16748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b="1">
                  <a:solidFill>
                    <a:srgbClr val="EFE9EB"/>
                  </a:solidFill>
                  <a:sym typeface="宋体" panose="02010600030101010101" pitchFamily="2" charset="-122"/>
                </a:rPr>
                <a:t>常用图形</a:t>
              </a:r>
              <a:endParaRPr lang="en-US" altLang="zh-CN" b="1">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rgbClr val="EFE9EB"/>
                  </a:solidFill>
                  <a:sym typeface="宋体" panose="02010600030101010101" pitchFamily="2" charset="-122"/>
                </a:rPr>
                <a:t>配置图</a:t>
              </a:r>
              <a:endParaRPr lang="en-US" altLang="zh-CN" sz="2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endParaRPr lang="zh-CN" altLang="en-US" sz="2000">
                <a:solidFill>
                  <a:srgbClr val="EFE9EB"/>
                </a:solidFill>
                <a:sym typeface="宋体" panose="02010600030101010101" pitchFamily="2" charset="-122"/>
              </a:endParaRPr>
            </a:p>
          </p:txBody>
        </p:sp>
      </p:grpSp>
      <p:grpSp>
        <p:nvGrpSpPr>
          <p:cNvPr id="104454" name="组合 2"/>
          <p:cNvGrpSpPr>
            <a:grpSpLocks/>
          </p:cNvGrpSpPr>
          <p:nvPr/>
        </p:nvGrpSpPr>
        <p:grpSpPr bwMode="auto">
          <a:xfrm>
            <a:off x="9112250" y="3509963"/>
            <a:ext cx="2733675" cy="2671762"/>
            <a:chOff x="8721101" y="3589705"/>
            <a:chExt cx="2734531" cy="2671726"/>
          </a:xfrm>
        </p:grpSpPr>
        <p:sp>
          <p:nvSpPr>
            <p:cNvPr id="104461" name="任意多边形 21"/>
            <p:cNvSpPr>
              <a:spLocks noChangeArrowheads="1"/>
            </p:cNvSpPr>
            <p:nvPr/>
          </p:nvSpPr>
          <p:spPr bwMode="auto">
            <a:xfrm>
              <a:off x="8721101" y="3589705"/>
              <a:ext cx="2734531" cy="2671726"/>
            </a:xfrm>
            <a:custGeom>
              <a:avLst/>
              <a:gdLst>
                <a:gd name="T0" fmla="*/ 616317 w 1655146"/>
                <a:gd name="T1" fmla="*/ 0 h 1421730"/>
                <a:gd name="T2" fmla="*/ 4370304 w 1655146"/>
                <a:gd name="T3" fmla="*/ 0 h 1421730"/>
                <a:gd name="T4" fmla="*/ 4370304 w 1655146"/>
                <a:gd name="T5" fmla="*/ 3434002 h 1421730"/>
                <a:gd name="T6" fmla="*/ 616317 w 1655146"/>
                <a:gd name="T7" fmla="*/ 3434002 h 1421730"/>
                <a:gd name="T8" fmla="*/ 616317 w 1655146"/>
                <a:gd name="T9" fmla="*/ 1940947 h 1421730"/>
                <a:gd name="T10" fmla="*/ 0 w 1655146"/>
                <a:gd name="T11" fmla="*/ 1613950 h 1421730"/>
                <a:gd name="T12" fmla="*/ 616317 w 1655146"/>
                <a:gd name="T13" fmla="*/ 1286955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4462" name="矩形 9"/>
            <p:cNvSpPr>
              <a:spLocks noChangeArrowheads="1"/>
            </p:cNvSpPr>
            <p:nvPr/>
          </p:nvSpPr>
          <p:spPr bwMode="auto">
            <a:xfrm>
              <a:off x="9190038" y="3614738"/>
              <a:ext cx="2193764"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b="1">
                  <a:solidFill>
                    <a:schemeClr val="bg1"/>
                  </a:solidFill>
                  <a:sym typeface="宋体" panose="02010600030101010101" pitchFamily="2" charset="-122"/>
                </a:rPr>
                <a:t>适用对象</a:t>
              </a:r>
              <a:endParaRPr lang="en-US" altLang="zh-CN"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chemeClr val="bg1"/>
                  </a:solidFill>
                  <a:sym typeface="宋体" panose="02010600030101010101" pitchFamily="2" charset="-122"/>
                </a:rPr>
                <a:t>开发人员</a:t>
              </a:r>
              <a:endParaRPr lang="en-US" altLang="zh-CN" sz="2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chemeClr val="bg1"/>
                  </a:solidFill>
                  <a:sym typeface="宋体" panose="02010600030101010101" pitchFamily="2" charset="-122"/>
                </a:rPr>
                <a:t>系统集成人员</a:t>
              </a:r>
              <a:endParaRPr lang="en-US" altLang="zh-CN" sz="2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a:solidFill>
                    <a:schemeClr val="bg1"/>
                  </a:solidFill>
                  <a:sym typeface="宋体" panose="02010600030101010101" pitchFamily="2" charset="-122"/>
                </a:rPr>
                <a:t>测试人员</a:t>
              </a:r>
              <a:endParaRPr lang="en-US" altLang="zh-CN" sz="2400">
                <a:solidFill>
                  <a:schemeClr val="bg1"/>
                </a:solidFill>
                <a:sym typeface="宋体" panose="02010600030101010101" pitchFamily="2" charset="-122"/>
              </a:endParaRPr>
            </a:p>
          </p:txBody>
        </p:sp>
      </p:grpSp>
      <p:sp>
        <p:nvSpPr>
          <p:cNvPr id="104455" name="Freeform 44"/>
          <p:cNvSpPr>
            <a:spLocks noChangeArrowheads="1"/>
          </p:cNvSpPr>
          <p:nvPr/>
        </p:nvSpPr>
        <p:spPr bwMode="auto">
          <a:xfrm flipH="1">
            <a:off x="7827963" y="2719388"/>
            <a:ext cx="1430337" cy="1444625"/>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04456" name="直接连接符 6"/>
          <p:cNvSpPr>
            <a:spLocks noChangeShapeType="1"/>
          </p:cNvSpPr>
          <p:nvPr/>
        </p:nvSpPr>
        <p:spPr bwMode="auto">
          <a:xfrm rot="16200000" flipV="1">
            <a:off x="6500812" y="3441701"/>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7" name="文本框 7"/>
          <p:cNvSpPr>
            <a:spLocks noChangeArrowheads="1"/>
          </p:cNvSpPr>
          <p:nvPr/>
        </p:nvSpPr>
        <p:spPr bwMode="auto">
          <a:xfrm rot="-910717">
            <a:off x="396875" y="260350"/>
            <a:ext cx="22209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lnSpc>
                <a:spcPct val="100000"/>
              </a:lnSpc>
              <a:spcBef>
                <a:spcPct val="0"/>
              </a:spcBef>
              <a:buFont typeface="Arial" panose="020B0604020202020204" pitchFamily="34" charset="0"/>
              <a:buNone/>
            </a:pPr>
            <a:r>
              <a:rPr lang="en-US" altLang="zh-CN" sz="3200" b="1">
                <a:solidFill>
                  <a:schemeClr val="bg1"/>
                </a:solidFill>
                <a:sym typeface="Calibri" panose="020F0502020204030204" pitchFamily="34" charset="0"/>
              </a:rPr>
              <a:t>UML</a:t>
            </a:r>
            <a:r>
              <a:rPr lang="zh-CN" altLang="en-US" sz="3200" b="1">
                <a:solidFill>
                  <a:schemeClr val="bg1"/>
                </a:solidFill>
                <a:sym typeface="Calibri" panose="020F0502020204030204" pitchFamily="34" charset="0"/>
              </a:rPr>
              <a:t>的视图</a:t>
            </a:r>
          </a:p>
        </p:txBody>
      </p:sp>
      <p:sp>
        <p:nvSpPr>
          <p:cNvPr id="4" name="日期占位符 3"/>
          <p:cNvSpPr>
            <a:spLocks noGrp="1"/>
          </p:cNvSpPr>
          <p:nvPr>
            <p:ph type="dt" sz="quarter" idx="10"/>
          </p:nvPr>
        </p:nvSpPr>
        <p:spPr/>
        <p:txBody>
          <a:bodyPr/>
          <a:lstStyle/>
          <a:p>
            <a:pPr>
              <a:defRPr/>
            </a:pPr>
            <a:fld id="{031110ED-9FE6-4EFC-9C7A-86E6A78DC0B2}" type="datetime1">
              <a:rPr lang="zh-CN" altLang="en-US"/>
              <a:pPr>
                <a:defRPr/>
              </a:pPr>
              <a:t>2018/10/14</a:t>
            </a:fld>
            <a:endParaRPr lang="zh-CN" altLang="zh-CN"/>
          </a:p>
        </p:txBody>
      </p:sp>
      <p:sp>
        <p:nvSpPr>
          <p:cNvPr id="5" name="灯片编号占位符 4"/>
          <p:cNvSpPr>
            <a:spLocks noGrp="1"/>
          </p:cNvSpPr>
          <p:nvPr>
            <p:ph type="sldNum" sz="quarter" idx="12"/>
          </p:nvPr>
        </p:nvSpPr>
        <p:spPr/>
        <p:txBody>
          <a:bodyPr/>
          <a:lstStyle/>
          <a:p>
            <a:pPr>
              <a:defRPr/>
            </a:pPr>
            <a:fld id="{5C5B5E7D-B4CF-4A2C-91D0-FACAC570D20A}" type="slidenum">
              <a:rPr lang="zh-CN" altLang="en-US" smtClean="0"/>
              <a:pPr>
                <a:defRPr/>
              </a:pPr>
              <a:t>66</a:t>
            </a:fld>
            <a:endParaRPr lang="zh-CN" altLang="en-US" sz="1800">
              <a:solidFill>
                <a:schemeClr val="tx1"/>
              </a:solidFill>
            </a:endParaRPr>
          </a:p>
        </p:txBody>
      </p:sp>
      <p:pic>
        <p:nvPicPr>
          <p:cNvPr id="104460"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4" name="Group 4"/>
          <p:cNvGrpSpPr>
            <a:grpSpLocks/>
          </p:cNvGrpSpPr>
          <p:nvPr/>
        </p:nvGrpSpPr>
        <p:grpSpPr bwMode="auto">
          <a:xfrm>
            <a:off x="0" y="6734175"/>
            <a:ext cx="12192000" cy="138113"/>
            <a:chOff x="0" y="0"/>
            <a:chExt cx="12231884" cy="334101"/>
          </a:xfrm>
        </p:grpSpPr>
        <p:sp>
          <p:nvSpPr>
            <p:cNvPr id="10548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548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548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548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548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05475" name="Group 11"/>
          <p:cNvGrpSpPr>
            <a:grpSpLocks/>
          </p:cNvGrpSpPr>
          <p:nvPr/>
        </p:nvGrpSpPr>
        <p:grpSpPr bwMode="auto">
          <a:xfrm>
            <a:off x="1949450" y="1265238"/>
            <a:ext cx="8077200" cy="4327525"/>
            <a:chOff x="0" y="0"/>
            <a:chExt cx="4349805" cy="2330451"/>
          </a:xfrm>
        </p:grpSpPr>
        <p:sp>
          <p:nvSpPr>
            <p:cNvPr id="105481"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5482" name="任意多边形 3"/>
            <p:cNvSpPr>
              <a:spLocks noChangeArrowheads="1"/>
            </p:cNvSpPr>
            <p:nvPr/>
          </p:nvSpPr>
          <p:spPr bwMode="auto">
            <a:xfrm>
              <a:off x="0" y="2139423"/>
              <a:ext cx="4349805" cy="191028"/>
            </a:xfrm>
            <a:custGeom>
              <a:avLst/>
              <a:gdLst>
                <a:gd name="T0" fmla="*/ 0 w 1897856"/>
                <a:gd name="T1" fmla="*/ 0 h 83347"/>
                <a:gd name="T2" fmla="*/ 601092048 w 1897856"/>
                <a:gd name="T3" fmla="*/ 0 h 83347"/>
                <a:gd name="T4" fmla="*/ 601092048 w 1897856"/>
                <a:gd name="T5" fmla="*/ 6779254 h 83347"/>
                <a:gd name="T6" fmla="*/ 626045357 w 1897856"/>
                <a:gd name="T7" fmla="*/ 31733066 h 83347"/>
                <a:gd name="T8" fmla="*/ 819113395 w 1897856"/>
                <a:gd name="T9" fmla="*/ 31733066 h 83347"/>
                <a:gd name="T10" fmla="*/ 844067188 w 1897856"/>
                <a:gd name="T11" fmla="*/ 6779254 h 83347"/>
                <a:gd name="T12" fmla="*/ 844067188 w 1897856"/>
                <a:gd name="T13" fmla="*/ 0 h 83347"/>
                <a:gd name="T14" fmla="*/ 1445158713 w 1897856"/>
                <a:gd name="T15" fmla="*/ 0 h 83347"/>
                <a:gd name="T16" fmla="*/ 1445158713 w 1897856"/>
                <a:gd name="T17" fmla="*/ 38513023 h 83347"/>
                <a:gd name="T18" fmla="*/ 1420205440 w 1897856"/>
                <a:gd name="T19" fmla="*/ 63466856 h 83347"/>
                <a:gd name="T20" fmla="*/ 24953168 w 1897856"/>
                <a:gd name="T21" fmla="*/ 63466856 h 83347"/>
                <a:gd name="T22" fmla="*/ 0 w 1897856"/>
                <a:gd name="T23" fmla="*/ 38513023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1054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extLst>
          </p:cNvPr>
          <p:cNvSpPr/>
          <p:nvPr/>
        </p:nvSpPr>
        <p:spPr>
          <a:xfrm>
            <a:off x="3929063" y="2297113"/>
            <a:ext cx="4097337" cy="1754187"/>
          </a:xfrm>
          <a:prstGeom prst="rect">
            <a:avLst/>
          </a:prstGeom>
          <a:noFill/>
        </p:spPr>
        <p:txBody>
          <a:bodyPr wrap="none">
            <a:spAutoFit/>
          </a:bodyPr>
          <a:lstStyle/>
          <a:p>
            <a:pPr algn="ctr" eaLnBrk="1" fontAlgn="auto" hangingPunct="1">
              <a:spcBef>
                <a:spcPts val="0"/>
              </a:spcBef>
              <a:spcAft>
                <a:spcPts val="0"/>
              </a:spcAft>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7 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的</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规则</a:t>
            </a:r>
            <a:endParaRPr lang="en-US" altLang="zh-CN" sz="5400" dirty="0">
              <a:ln w="0"/>
              <a:solidFill>
                <a:schemeClr val="bg1"/>
              </a:solidFill>
              <a:effectLst>
                <a:outerShdw blurRad="38100" dist="19050" dir="2700000" algn="tl" rotWithShape="0">
                  <a:schemeClr val="dk1">
                    <a:alpha val="40000"/>
                  </a:schemeClr>
                </a:outerShdw>
              </a:effectLst>
              <a:latin typeface="+mn-lt"/>
              <a:ea typeface="+mn-ea"/>
            </a:endParaRPr>
          </a:p>
          <a:p>
            <a:pPr algn="ctr" eaLnBrk="1" fontAlgn="auto" hangingPunct="1">
              <a:spcBef>
                <a:spcPts val="0"/>
              </a:spcBef>
              <a:spcAft>
                <a:spcPts val="0"/>
              </a:spcAft>
              <a:defRPr/>
            </a:pP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与</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公共机制</a:t>
            </a:r>
          </a:p>
        </p:txBody>
      </p:sp>
      <p:sp>
        <p:nvSpPr>
          <p:cNvPr id="2" name="日期占位符 1"/>
          <p:cNvSpPr>
            <a:spLocks noGrp="1"/>
          </p:cNvSpPr>
          <p:nvPr>
            <p:ph type="dt" sz="quarter" idx="10"/>
          </p:nvPr>
        </p:nvSpPr>
        <p:spPr/>
        <p:txBody>
          <a:bodyPr/>
          <a:lstStyle/>
          <a:p>
            <a:pPr>
              <a:defRPr/>
            </a:pPr>
            <a:fld id="{FCB96EA3-3B96-4E25-A5E5-7EC73EFE8B34}" type="datetime1">
              <a:rPr lang="zh-CN" altLang="en-US"/>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C8F5AA72-33BF-4AC8-9D81-306D90DCEDF9}" type="slidenum">
              <a:rPr lang="zh-CN" altLang="en-US" smtClean="0"/>
              <a:pPr>
                <a:defRPr/>
              </a:pPr>
              <a:t>67</a:t>
            </a:fld>
            <a:endParaRPr lang="zh-CN" altLang="en-US" sz="1800">
              <a:solidFill>
                <a:schemeClr val="tx1"/>
              </a:solidFill>
            </a:endParaRPr>
          </a:p>
        </p:txBody>
      </p:sp>
      <p:pic>
        <p:nvPicPr>
          <p:cNvPr id="105480"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06499" name="Group 4"/>
          <p:cNvGrpSpPr>
            <a:grpSpLocks/>
          </p:cNvGrpSpPr>
          <p:nvPr/>
        </p:nvGrpSpPr>
        <p:grpSpPr bwMode="auto">
          <a:xfrm>
            <a:off x="0" y="6734175"/>
            <a:ext cx="12192000" cy="138113"/>
            <a:chOff x="0" y="0"/>
            <a:chExt cx="12231884" cy="334101"/>
          </a:xfrm>
        </p:grpSpPr>
        <p:sp>
          <p:nvSpPr>
            <p:cNvPr id="10650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650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650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650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651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06500" name="文本框 7"/>
          <p:cNvSpPr>
            <a:spLocks noChangeArrowheads="1"/>
          </p:cNvSpPr>
          <p:nvPr/>
        </p:nvSpPr>
        <p:spPr bwMode="auto">
          <a:xfrm rot="-910717">
            <a:off x="26988" y="139700"/>
            <a:ext cx="30670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lnSpc>
                <a:spcPct val="100000"/>
              </a:lnSpc>
              <a:spcBef>
                <a:spcPct val="0"/>
              </a:spcBef>
              <a:buFont typeface="Arial" panose="020B0604020202020204" pitchFamily="34" charset="0"/>
              <a:buNone/>
            </a:pPr>
            <a:r>
              <a:rPr lang="zh-CN" altLang="en-US" sz="3200" b="1">
                <a:solidFill>
                  <a:schemeClr val="bg1"/>
                </a:solidFill>
                <a:sym typeface="Calibri" panose="020F0502020204030204" pitchFamily="34" charset="0"/>
              </a:rPr>
              <a:t>规则与公共机制</a:t>
            </a:r>
          </a:p>
          <a:p>
            <a:pPr eaLnBrk="1" hangingPunct="1">
              <a:lnSpc>
                <a:spcPct val="100000"/>
              </a:lnSpc>
              <a:spcBef>
                <a:spcPct val="0"/>
              </a:spcBef>
              <a:buFont typeface="Arial" panose="020B0604020202020204" pitchFamily="34" charset="0"/>
              <a:buNone/>
            </a:pPr>
            <a:endParaRPr lang="zh-CN" altLang="en-US" sz="3200" b="1">
              <a:solidFill>
                <a:schemeClr val="bg1"/>
              </a:solidFill>
              <a:sym typeface="Calibri" panose="020F0502020204030204" pitchFamily="34" charset="0"/>
            </a:endParaRPr>
          </a:p>
        </p:txBody>
      </p:sp>
      <p:sp>
        <p:nvSpPr>
          <p:cNvPr id="4" name="日期占位符 3"/>
          <p:cNvSpPr>
            <a:spLocks noGrp="1"/>
          </p:cNvSpPr>
          <p:nvPr>
            <p:ph type="dt" sz="quarter" idx="10"/>
          </p:nvPr>
        </p:nvSpPr>
        <p:spPr/>
        <p:txBody>
          <a:bodyPr/>
          <a:lstStyle/>
          <a:p>
            <a:pPr>
              <a:defRPr/>
            </a:pPr>
            <a:fld id="{031110ED-9FE6-4EFC-9C7A-86E6A78DC0B2}" type="datetime1">
              <a:rPr lang="zh-CN" altLang="en-US"/>
              <a:pPr>
                <a:defRPr/>
              </a:pPr>
              <a:t>2018/10/14</a:t>
            </a:fld>
            <a:endParaRPr lang="zh-CN" altLang="zh-CN"/>
          </a:p>
        </p:txBody>
      </p:sp>
      <p:sp>
        <p:nvSpPr>
          <p:cNvPr id="5" name="灯片编号占位符 4"/>
          <p:cNvSpPr>
            <a:spLocks noGrp="1"/>
          </p:cNvSpPr>
          <p:nvPr>
            <p:ph type="sldNum" sz="quarter" idx="12"/>
          </p:nvPr>
        </p:nvSpPr>
        <p:spPr/>
        <p:txBody>
          <a:bodyPr/>
          <a:lstStyle/>
          <a:p>
            <a:pPr>
              <a:defRPr/>
            </a:pPr>
            <a:fld id="{4D74F5C3-C167-472E-9578-36EECBD0315C}" type="slidenum">
              <a:rPr lang="zh-CN" altLang="en-US" smtClean="0"/>
              <a:pPr>
                <a:defRPr/>
              </a:pPr>
              <a:t>68</a:t>
            </a:fld>
            <a:endParaRPr lang="zh-CN" altLang="en-US" sz="1800">
              <a:solidFill>
                <a:schemeClr val="tx1"/>
              </a:solidFill>
            </a:endParaRPr>
          </a:p>
        </p:txBody>
      </p:sp>
      <p:pic>
        <p:nvPicPr>
          <p:cNvPr id="106503"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4" name="矩形 7"/>
          <p:cNvSpPr>
            <a:spLocks noChangeArrowheads="1"/>
          </p:cNvSpPr>
          <p:nvPr/>
        </p:nvSpPr>
        <p:spPr bwMode="auto">
          <a:xfrm>
            <a:off x="1530350" y="1385888"/>
            <a:ext cx="9442450"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a:solidFill>
                  <a:srgbClr val="2E3740"/>
                </a:solidFill>
                <a:sym typeface="宋体" panose="02010600030101010101" pitchFamily="2" charset="-122"/>
              </a:rPr>
              <a:t>像任何语言一样，</a:t>
            </a:r>
            <a:r>
              <a:rPr lang="en-US" altLang="zh-CN">
                <a:solidFill>
                  <a:srgbClr val="2E3740"/>
                </a:solidFill>
                <a:sym typeface="宋体" panose="02010600030101010101" pitchFamily="2" charset="-122"/>
              </a:rPr>
              <a:t>UML</a:t>
            </a:r>
            <a:r>
              <a:rPr lang="zh-CN" altLang="en-US">
                <a:solidFill>
                  <a:srgbClr val="2E3740"/>
                </a:solidFill>
                <a:sym typeface="宋体" panose="02010600030101010101" pitchFamily="2" charset="-122"/>
              </a:rPr>
              <a:t>有一套规则，这些规则描述了一个形式良好的模型应该是什么样，它还有</a:t>
            </a:r>
            <a:r>
              <a:rPr lang="en-US" altLang="zh-CN">
                <a:solidFill>
                  <a:srgbClr val="2E3740"/>
                </a:solidFill>
                <a:sym typeface="宋体" panose="02010600030101010101" pitchFamily="2" charset="-122"/>
              </a:rPr>
              <a:t>4</a:t>
            </a:r>
            <a:r>
              <a:rPr lang="zh-CN" altLang="en-US">
                <a:solidFill>
                  <a:srgbClr val="2E3740"/>
                </a:solidFill>
                <a:sym typeface="宋体" panose="02010600030101010101" pitchFamily="2" charset="-122"/>
              </a:rPr>
              <a:t>种贯穿整个语言且一致应用的公共机制。这套规则及公共机制使得</a:t>
            </a:r>
            <a:r>
              <a:rPr lang="en-US" altLang="zh-CN">
                <a:solidFill>
                  <a:srgbClr val="2E3740"/>
                </a:solidFill>
                <a:sym typeface="宋体" panose="02010600030101010101" pitchFamily="2" charset="-122"/>
              </a:rPr>
              <a:t>UML</a:t>
            </a:r>
            <a:r>
              <a:rPr lang="zh-CN" altLang="en-US">
                <a:solidFill>
                  <a:srgbClr val="2E3740"/>
                </a:solidFill>
                <a:sym typeface="宋体" panose="02010600030101010101" pitchFamily="2" charset="-122"/>
              </a:rPr>
              <a:t>变得较为简单和统一。</a:t>
            </a:r>
          </a:p>
        </p:txBody>
      </p:sp>
      <p:sp>
        <p:nvSpPr>
          <p:cNvPr id="106505" name="矩形 7"/>
          <p:cNvSpPr>
            <a:spLocks noChangeArrowheads="1"/>
          </p:cNvSpPr>
          <p:nvPr/>
        </p:nvSpPr>
        <p:spPr bwMode="auto">
          <a:xfrm>
            <a:off x="1530350" y="4021138"/>
            <a:ext cx="9442450" cy="19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a:solidFill>
                  <a:srgbClr val="2E3740"/>
                </a:solidFill>
                <a:sym typeface="宋体" panose="02010600030101010101" pitchFamily="2" charset="-122"/>
              </a:rPr>
              <a:t>由于规则和公共机制是对规范的描述，更多的是需要记忆的部分，所以需要同学自行参考教材学习并记忆，本</a:t>
            </a:r>
            <a:r>
              <a:rPr lang="en-US" altLang="zh-CN">
                <a:solidFill>
                  <a:srgbClr val="2E3740"/>
                </a:solidFill>
                <a:sym typeface="宋体" panose="02010600030101010101" pitchFamily="2" charset="-122"/>
              </a:rPr>
              <a:t>PPT</a:t>
            </a:r>
            <a:r>
              <a:rPr lang="zh-CN" altLang="en-US">
                <a:solidFill>
                  <a:srgbClr val="2E3740"/>
                </a:solidFill>
                <a:sym typeface="宋体" panose="02010600030101010101" pitchFamily="2" charset="-122"/>
              </a:rPr>
              <a:t>在此就不赘述了。</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2" name="Group 4"/>
          <p:cNvGrpSpPr>
            <a:grpSpLocks/>
          </p:cNvGrpSpPr>
          <p:nvPr/>
        </p:nvGrpSpPr>
        <p:grpSpPr bwMode="auto">
          <a:xfrm>
            <a:off x="0" y="6734175"/>
            <a:ext cx="12192000" cy="138113"/>
            <a:chOff x="0" y="0"/>
            <a:chExt cx="12231884" cy="334101"/>
          </a:xfrm>
        </p:grpSpPr>
        <p:sp>
          <p:nvSpPr>
            <p:cNvPr id="107531"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7532"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7533"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7534"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7535"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07523" name="Group 11"/>
          <p:cNvGrpSpPr>
            <a:grpSpLocks/>
          </p:cNvGrpSpPr>
          <p:nvPr/>
        </p:nvGrpSpPr>
        <p:grpSpPr bwMode="auto">
          <a:xfrm>
            <a:off x="1949450" y="1265238"/>
            <a:ext cx="8077200" cy="4327525"/>
            <a:chOff x="0" y="0"/>
            <a:chExt cx="4349805" cy="2330451"/>
          </a:xfrm>
        </p:grpSpPr>
        <p:sp>
          <p:nvSpPr>
            <p:cNvPr id="107529"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7530" name="任意多边形 3"/>
            <p:cNvSpPr>
              <a:spLocks noChangeArrowheads="1"/>
            </p:cNvSpPr>
            <p:nvPr/>
          </p:nvSpPr>
          <p:spPr bwMode="auto">
            <a:xfrm>
              <a:off x="0" y="2139423"/>
              <a:ext cx="4349805" cy="191028"/>
            </a:xfrm>
            <a:custGeom>
              <a:avLst/>
              <a:gdLst>
                <a:gd name="T0" fmla="*/ 0 w 1897856"/>
                <a:gd name="T1" fmla="*/ 0 h 83347"/>
                <a:gd name="T2" fmla="*/ 601092048 w 1897856"/>
                <a:gd name="T3" fmla="*/ 0 h 83347"/>
                <a:gd name="T4" fmla="*/ 601092048 w 1897856"/>
                <a:gd name="T5" fmla="*/ 6779254 h 83347"/>
                <a:gd name="T6" fmla="*/ 626045357 w 1897856"/>
                <a:gd name="T7" fmla="*/ 31733066 h 83347"/>
                <a:gd name="T8" fmla="*/ 819113395 w 1897856"/>
                <a:gd name="T9" fmla="*/ 31733066 h 83347"/>
                <a:gd name="T10" fmla="*/ 844067188 w 1897856"/>
                <a:gd name="T11" fmla="*/ 6779254 h 83347"/>
                <a:gd name="T12" fmla="*/ 844067188 w 1897856"/>
                <a:gd name="T13" fmla="*/ 0 h 83347"/>
                <a:gd name="T14" fmla="*/ 1445158713 w 1897856"/>
                <a:gd name="T15" fmla="*/ 0 h 83347"/>
                <a:gd name="T16" fmla="*/ 1445158713 w 1897856"/>
                <a:gd name="T17" fmla="*/ 38513023 h 83347"/>
                <a:gd name="T18" fmla="*/ 1420205440 w 1897856"/>
                <a:gd name="T19" fmla="*/ 63466856 h 83347"/>
                <a:gd name="T20" fmla="*/ 24953168 w 1897856"/>
                <a:gd name="T21" fmla="*/ 63466856 h 83347"/>
                <a:gd name="T22" fmla="*/ 0 w 1897856"/>
                <a:gd name="T23" fmla="*/ 38513023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107524"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extLst>
          </p:cNvPr>
          <p:cNvSpPr/>
          <p:nvPr/>
        </p:nvSpPr>
        <p:spPr>
          <a:xfrm>
            <a:off x="4938713" y="2754313"/>
            <a:ext cx="2078037" cy="923925"/>
          </a:xfrm>
          <a:prstGeom prst="rect">
            <a:avLst/>
          </a:prstGeom>
          <a:noFill/>
        </p:spPr>
        <p:txBody>
          <a:bodyPr wrap="none">
            <a:spAutoFit/>
          </a:bodyPr>
          <a:lstStyle/>
          <a:p>
            <a:pPr algn="ctr" eaLnBrk="1" fontAlgn="auto" hangingPunct="1">
              <a:spcBef>
                <a:spcPts val="0"/>
              </a:spcBef>
              <a:spcAft>
                <a:spcPts val="0"/>
              </a:spcAft>
              <a:buFont typeface="Arial" panose="020B0604020202020204" pitchFamily="34" charset="0"/>
              <a:buNone/>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8 </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小结</a:t>
            </a:r>
            <a:endParaRPr lang="zh-CN" altLang="en-US" sz="5400" dirty="0">
              <a:ln w="0"/>
              <a:solidFill>
                <a:schemeClr val="bg1"/>
              </a:solidFill>
              <a:effectLst>
                <a:outerShdw blurRad="38100" dist="19050" dir="2700000" algn="tl" rotWithShape="0">
                  <a:schemeClr val="dk1">
                    <a:alpha val="40000"/>
                  </a:schemeClr>
                </a:outerShdw>
              </a:effectLst>
              <a:latin typeface="+mn-lt"/>
              <a:ea typeface="+mn-ea"/>
            </a:endParaRPr>
          </a:p>
        </p:txBody>
      </p:sp>
      <p:sp>
        <p:nvSpPr>
          <p:cNvPr id="2" name="日期占位符 1"/>
          <p:cNvSpPr>
            <a:spLocks noGrp="1"/>
          </p:cNvSpPr>
          <p:nvPr>
            <p:ph type="dt" sz="quarter" idx="10"/>
          </p:nvPr>
        </p:nvSpPr>
        <p:spPr/>
        <p:txBody>
          <a:bodyPr/>
          <a:lstStyle/>
          <a:p>
            <a:pPr>
              <a:defRPr/>
            </a:pPr>
            <a:fld id="{FCB96EA3-3B96-4E25-A5E5-7EC73EFE8B34}" type="datetime1">
              <a:rPr lang="zh-CN" altLang="en-US"/>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9E3823FE-9DED-4435-9287-6426EFB40FD6}" type="slidenum">
              <a:rPr lang="zh-CN" altLang="en-US" smtClean="0"/>
              <a:pPr>
                <a:defRPr/>
              </a:pPr>
              <a:t>69</a:t>
            </a:fld>
            <a:endParaRPr lang="zh-CN" altLang="en-US" sz="1800">
              <a:solidFill>
                <a:schemeClr val="tx1"/>
              </a:solidFill>
            </a:endParaRPr>
          </a:p>
        </p:txBody>
      </p:sp>
      <p:pic>
        <p:nvPicPr>
          <p:cNvPr id="107528"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291" name="文本框 7"/>
          <p:cNvSpPr>
            <a:spLocks noChangeArrowheads="1"/>
          </p:cNvSpPr>
          <p:nvPr/>
        </p:nvSpPr>
        <p:spPr bwMode="auto">
          <a:xfrm rot="-910717">
            <a:off x="525463" y="190500"/>
            <a:ext cx="16525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lnSpc>
                <a:spcPct val="100000"/>
              </a:lnSpc>
              <a:spcBef>
                <a:spcPct val="0"/>
              </a:spcBef>
              <a:buFont typeface="Arial" panose="020B0604020202020204" pitchFamily="34" charset="0"/>
              <a:buNone/>
            </a:pPr>
            <a:r>
              <a:rPr lang="zh-CN" altLang="zh-CN" sz="1600" b="1">
                <a:solidFill>
                  <a:schemeClr val="bg1"/>
                </a:solidFill>
                <a:sym typeface="Calibri" panose="020F0502020204030204" pitchFamily="34" charset="0"/>
              </a:rPr>
              <a:t> </a:t>
            </a:r>
            <a:r>
              <a:rPr lang="en-US" altLang="zh-CN" b="1">
                <a:solidFill>
                  <a:schemeClr val="bg1"/>
                </a:solidFill>
                <a:sym typeface="Calibri" panose="020F0502020204030204" pitchFamily="34" charset="0"/>
              </a:rPr>
              <a:t>UML</a:t>
            </a:r>
            <a:r>
              <a:rPr lang="zh-CN" altLang="en-US" b="1">
                <a:solidFill>
                  <a:schemeClr val="bg1"/>
                </a:solidFill>
                <a:sym typeface="Calibri" panose="020F0502020204030204" pitchFamily="34" charset="0"/>
              </a:rPr>
              <a:t>概念</a:t>
            </a:r>
            <a:endParaRPr lang="zh-CN" altLang="zh-CN" b="1">
              <a:solidFill>
                <a:schemeClr val="bg1"/>
              </a:solidFill>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1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1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1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1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1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2" name="组合 1"/>
          <p:cNvGrpSpPr>
            <a:grpSpLocks/>
          </p:cNvGrpSpPr>
          <p:nvPr/>
        </p:nvGrpSpPr>
        <p:grpSpPr bwMode="auto">
          <a:xfrm>
            <a:off x="3481388" y="987425"/>
            <a:ext cx="5056187" cy="711200"/>
            <a:chOff x="3944938" y="987425"/>
            <a:chExt cx="3860800" cy="711200"/>
          </a:xfrm>
        </p:grpSpPr>
        <p:sp>
          <p:nvSpPr>
            <p:cNvPr id="3" name="矩形 2">
              <a:extLst>
                <a:ext uri="{FF2B5EF4-FFF2-40B4-BE49-F238E27FC236}"/>
              </a:extLst>
            </p:cNvPr>
            <p:cNvSpPr/>
            <p:nvPr/>
          </p:nvSpPr>
          <p:spPr bwMode="auto">
            <a:xfrm>
              <a:off x="3944938" y="987425"/>
              <a:ext cx="3860800"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fontAlgn="auto" hangingPunct="1">
                <a:spcBef>
                  <a:spcPts val="0"/>
                </a:spcBef>
                <a:spcAft>
                  <a:spcPts val="0"/>
                </a:spcAft>
                <a:buFont typeface="Arial" pitchFamily="34" charset="0"/>
                <a:buNone/>
                <a:defRPr/>
              </a:pPr>
              <a:endParaRPr lang="zh-CN" altLang="en-US" dirty="0">
                <a:solidFill>
                  <a:schemeClr val="tx1"/>
                </a:solidFill>
                <a:latin typeface="Arial" pitchFamily="34" charset="0"/>
              </a:endParaRPr>
            </a:p>
          </p:txBody>
        </p:sp>
        <p:sp>
          <p:nvSpPr>
            <p:cNvPr id="12309" name="文本框 3"/>
            <p:cNvSpPr txBox="1">
              <a:spLocks noChangeArrowheads="1"/>
            </p:cNvSpPr>
            <p:nvPr/>
          </p:nvSpPr>
          <p:spPr bwMode="auto">
            <a:xfrm>
              <a:off x="4889499" y="1111250"/>
              <a:ext cx="22260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b="1">
                  <a:solidFill>
                    <a:schemeClr val="bg1"/>
                  </a:solidFill>
                  <a:latin typeface="Arial" panose="020B0604020202020204" pitchFamily="34" charset="0"/>
                  <a:sym typeface="Calibri" panose="020F0502020204030204" pitchFamily="34" charset="0"/>
                </a:rPr>
                <a:t>UML</a:t>
              </a:r>
              <a:r>
                <a:rPr lang="zh-CN" altLang="en-US" b="1">
                  <a:solidFill>
                    <a:schemeClr val="bg1"/>
                  </a:solidFill>
                  <a:latin typeface="Arial" panose="020B0604020202020204" pitchFamily="34" charset="0"/>
                  <a:sym typeface="Calibri" panose="020F0502020204030204" pitchFamily="34" charset="0"/>
                </a:rPr>
                <a:t>是什么？</a:t>
              </a:r>
            </a:p>
          </p:txBody>
        </p:sp>
      </p:grpSp>
      <p:sp>
        <p:nvSpPr>
          <p:cNvPr id="4103" name="箭头: 下 4"/>
          <p:cNvSpPr>
            <a:spLocks noChangeArrowheads="1"/>
          </p:cNvSpPr>
          <p:nvPr/>
        </p:nvSpPr>
        <p:spPr bwMode="auto">
          <a:xfrm>
            <a:off x="5283200" y="1841500"/>
            <a:ext cx="1101725" cy="915988"/>
          </a:xfrm>
          <a:prstGeom prst="downArrow">
            <a:avLst>
              <a:gd name="adj1" fmla="val 50000"/>
              <a:gd name="adj2"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800">
              <a:latin typeface="Arial" panose="020B0604020202020204" pitchFamily="34" charset="0"/>
              <a:sym typeface="Calibri" panose="020F0502020204030204" pitchFamily="34" charset="0"/>
            </a:endParaRPr>
          </a:p>
        </p:txBody>
      </p:sp>
      <p:grpSp>
        <p:nvGrpSpPr>
          <p:cNvPr id="4104" name="组合 5"/>
          <p:cNvGrpSpPr>
            <a:grpSpLocks/>
          </p:cNvGrpSpPr>
          <p:nvPr/>
        </p:nvGrpSpPr>
        <p:grpSpPr bwMode="auto">
          <a:xfrm>
            <a:off x="750888" y="2816225"/>
            <a:ext cx="2805112" cy="2217738"/>
            <a:chOff x="2332332" y="3764145"/>
            <a:chExt cx="2670084" cy="744688"/>
          </a:xfrm>
        </p:grpSpPr>
        <p:sp>
          <p:nvSpPr>
            <p:cNvPr id="34" name="矩形 33">
              <a:extLst>
                <a:ext uri="{FF2B5EF4-FFF2-40B4-BE49-F238E27FC236}"/>
              </a:extLst>
            </p:cNvPr>
            <p:cNvSpPr/>
            <p:nvPr/>
          </p:nvSpPr>
          <p:spPr bwMode="auto">
            <a:xfrm>
              <a:off x="2332332" y="3764145"/>
              <a:ext cx="2670084" cy="711105"/>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fontAlgn="auto" hangingPunct="1">
                <a:spcBef>
                  <a:spcPts val="0"/>
                </a:spcBef>
                <a:spcAft>
                  <a:spcPts val="0"/>
                </a:spcAft>
                <a:buFont typeface="Arial" pitchFamily="34" charset="0"/>
                <a:buNone/>
                <a:defRPr/>
              </a:pPr>
              <a:endParaRPr lang="zh-CN" altLang="en-US" dirty="0">
                <a:solidFill>
                  <a:schemeClr val="tx1"/>
                </a:solidFill>
                <a:latin typeface="Arial" pitchFamily="34" charset="0"/>
              </a:endParaRPr>
            </a:p>
          </p:txBody>
        </p:sp>
        <p:sp>
          <p:nvSpPr>
            <p:cNvPr id="12307" name="文本框 34"/>
            <p:cNvSpPr txBox="1">
              <a:spLocks noChangeArrowheads="1"/>
            </p:cNvSpPr>
            <p:nvPr/>
          </p:nvSpPr>
          <p:spPr bwMode="auto">
            <a:xfrm>
              <a:off x="2591213" y="3877491"/>
              <a:ext cx="2141015" cy="63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chemeClr val="bg1"/>
                  </a:solidFill>
                  <a:latin typeface="Arial" panose="020B0604020202020204" pitchFamily="34" charset="0"/>
                  <a:sym typeface="Calibri" panose="020F0502020204030204" pitchFamily="34" charset="0"/>
                </a:rPr>
                <a:t>U = Unified</a:t>
              </a:r>
              <a:r>
                <a:rPr lang="zh-CN" altLang="en-US" b="1">
                  <a:solidFill>
                    <a:schemeClr val="bg1"/>
                  </a:solidFill>
                  <a:latin typeface="Arial" panose="020B0604020202020204" pitchFamily="34" charset="0"/>
                  <a:sym typeface="Calibri" panose="020F0502020204030204" pitchFamily="34" charset="0"/>
                </a:rPr>
                <a:t> </a:t>
              </a:r>
              <a:endParaRPr lang="en-US" altLang="zh-CN" b="1">
                <a:solidFill>
                  <a:schemeClr val="bg1"/>
                </a:solidFill>
                <a:latin typeface="Arial" panose="020B0604020202020204" pitchFamily="34" charset="0"/>
                <a:sym typeface="Calibri" panose="020F0502020204030204" pitchFamily="34" charset="0"/>
              </a:endParaRPr>
            </a:p>
            <a:p>
              <a:pPr algn="ctr" eaLnBrk="1" hangingPunct="1">
                <a:lnSpc>
                  <a:spcPct val="100000"/>
                </a:lnSpc>
                <a:spcBef>
                  <a:spcPct val="0"/>
                </a:spcBef>
                <a:buFont typeface="Arial" panose="020B0604020202020204" pitchFamily="34" charset="0"/>
                <a:buNone/>
              </a:pPr>
              <a:r>
                <a:rPr lang="zh-CN" altLang="en-US" b="1">
                  <a:solidFill>
                    <a:schemeClr val="bg1"/>
                  </a:solidFill>
                  <a:latin typeface="Arial" panose="020B0604020202020204" pitchFamily="34" charset="0"/>
                  <a:sym typeface="Calibri" panose="020F0502020204030204" pitchFamily="34" charset="0"/>
                </a:rPr>
                <a:t>统一</a:t>
              </a:r>
              <a:endParaRPr lang="en-US" altLang="zh-CN" b="1">
                <a:solidFill>
                  <a:schemeClr val="bg1"/>
                </a:solidFill>
                <a:latin typeface="Arial" panose="020B0604020202020204" pitchFamily="34" charset="0"/>
                <a:sym typeface="Calibri" panose="020F0502020204030204" pitchFamily="34" charset="0"/>
              </a:endParaRPr>
            </a:p>
            <a:p>
              <a:pPr algn="ctr" eaLnBrk="1" hangingPunct="1">
                <a:lnSpc>
                  <a:spcPct val="100000"/>
                </a:lnSpc>
                <a:spcBef>
                  <a:spcPct val="0"/>
                </a:spcBef>
                <a:buFont typeface="Arial" panose="020B0604020202020204" pitchFamily="34" charset="0"/>
                <a:buNone/>
              </a:pPr>
              <a:r>
                <a:rPr lang="zh-CN" altLang="en-US" b="1">
                  <a:solidFill>
                    <a:schemeClr val="bg1"/>
                  </a:solidFill>
                  <a:latin typeface="Arial" panose="020B0604020202020204" pitchFamily="34" charset="0"/>
                  <a:sym typeface="Calibri" panose="020F0502020204030204" pitchFamily="34" charset="0"/>
                </a:rPr>
                <a:t>通用的标准</a:t>
              </a:r>
            </a:p>
            <a:p>
              <a:pPr eaLnBrk="1" hangingPunct="1">
                <a:lnSpc>
                  <a:spcPct val="100000"/>
                </a:lnSpc>
                <a:spcBef>
                  <a:spcPct val="0"/>
                </a:spcBef>
                <a:buFont typeface="Arial" panose="020B0604020202020204" pitchFamily="34" charset="0"/>
                <a:buNone/>
              </a:pPr>
              <a:endParaRPr lang="en-US" altLang="zh-CN" sz="1800" b="1">
                <a:solidFill>
                  <a:schemeClr val="bg1"/>
                </a:solidFill>
                <a:latin typeface="Arial" panose="020B0604020202020204" pitchFamily="34" charset="0"/>
                <a:sym typeface="Calibri" panose="020F0502020204030204" pitchFamily="34" charset="0"/>
              </a:endParaRPr>
            </a:p>
          </p:txBody>
        </p:sp>
      </p:grpSp>
      <p:grpSp>
        <p:nvGrpSpPr>
          <p:cNvPr id="4105" name="组合 36"/>
          <p:cNvGrpSpPr>
            <a:grpSpLocks/>
          </p:cNvGrpSpPr>
          <p:nvPr/>
        </p:nvGrpSpPr>
        <p:grpSpPr bwMode="auto">
          <a:xfrm>
            <a:off x="3967163" y="2816225"/>
            <a:ext cx="3854450" cy="2122488"/>
            <a:chOff x="2332332" y="3764145"/>
            <a:chExt cx="2670084" cy="711200"/>
          </a:xfrm>
        </p:grpSpPr>
        <p:sp>
          <p:nvSpPr>
            <p:cNvPr id="38" name="矩形 37">
              <a:extLst>
                <a:ext uri="{FF2B5EF4-FFF2-40B4-BE49-F238E27FC236}"/>
              </a:extLst>
            </p:cNvPr>
            <p:cNvSpPr/>
            <p:nvPr/>
          </p:nvSpPr>
          <p:spPr bwMode="auto">
            <a:xfrm>
              <a:off x="2332332" y="3764145"/>
              <a:ext cx="2670084"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fontAlgn="auto" hangingPunct="1">
                <a:spcBef>
                  <a:spcPts val="0"/>
                </a:spcBef>
                <a:spcAft>
                  <a:spcPts val="0"/>
                </a:spcAft>
                <a:buFont typeface="Arial" pitchFamily="34" charset="0"/>
                <a:buNone/>
                <a:defRPr/>
              </a:pPr>
              <a:endParaRPr lang="zh-CN" altLang="en-US" dirty="0">
                <a:solidFill>
                  <a:schemeClr val="tx1"/>
                </a:solidFill>
                <a:latin typeface="Arial" pitchFamily="34" charset="0"/>
              </a:endParaRPr>
            </a:p>
          </p:txBody>
        </p:sp>
        <p:sp>
          <p:nvSpPr>
            <p:cNvPr id="12305" name="文本框 38"/>
            <p:cNvSpPr txBox="1">
              <a:spLocks noChangeArrowheads="1"/>
            </p:cNvSpPr>
            <p:nvPr/>
          </p:nvSpPr>
          <p:spPr bwMode="auto">
            <a:xfrm>
              <a:off x="2438496" y="3868337"/>
              <a:ext cx="2433933" cy="4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chemeClr val="bg1"/>
                  </a:solidFill>
                  <a:latin typeface="Arial" panose="020B0604020202020204" pitchFamily="34" charset="0"/>
                  <a:sym typeface="Calibri" panose="020F0502020204030204" pitchFamily="34" charset="0"/>
                </a:rPr>
                <a:t>M = Modeling </a:t>
              </a:r>
            </a:p>
            <a:p>
              <a:pPr algn="ctr" eaLnBrk="1" hangingPunct="1">
                <a:lnSpc>
                  <a:spcPct val="100000"/>
                </a:lnSpc>
                <a:spcBef>
                  <a:spcPct val="0"/>
                </a:spcBef>
                <a:buFont typeface="Arial" panose="020B0604020202020204" pitchFamily="34" charset="0"/>
                <a:buNone/>
              </a:pPr>
              <a:r>
                <a:rPr lang="zh-CN" altLang="en-US" b="1">
                  <a:solidFill>
                    <a:schemeClr val="bg1"/>
                  </a:solidFill>
                  <a:latin typeface="Arial" panose="020B0604020202020204" pitchFamily="34" charset="0"/>
                  <a:sym typeface="Calibri" panose="020F0502020204030204" pitchFamily="34" charset="0"/>
                </a:rPr>
                <a:t>建模</a:t>
              </a:r>
              <a:endParaRPr lang="en-US" altLang="zh-CN" b="1">
                <a:solidFill>
                  <a:schemeClr val="bg1"/>
                </a:solidFill>
                <a:latin typeface="Arial" panose="020B0604020202020204" pitchFamily="34" charset="0"/>
                <a:sym typeface="Calibri" panose="020F0502020204030204" pitchFamily="34" charset="0"/>
              </a:endParaRPr>
            </a:p>
            <a:p>
              <a:pPr algn="ctr" eaLnBrk="1" hangingPunct="1">
                <a:lnSpc>
                  <a:spcPct val="100000"/>
                </a:lnSpc>
                <a:spcBef>
                  <a:spcPct val="0"/>
                </a:spcBef>
                <a:buFont typeface="Arial" panose="020B0604020202020204" pitchFamily="34" charset="0"/>
                <a:buNone/>
              </a:pPr>
              <a:r>
                <a:rPr lang="zh-CN" altLang="en-US" b="1">
                  <a:solidFill>
                    <a:schemeClr val="bg1"/>
                  </a:solidFill>
                  <a:latin typeface="Arial" panose="020B0604020202020204" pitchFamily="34" charset="0"/>
                  <a:sym typeface="Calibri" panose="020F0502020204030204" pitchFamily="34" charset="0"/>
                </a:rPr>
                <a:t>建立软件系统的模型</a:t>
              </a:r>
              <a:endParaRPr lang="en-US" altLang="zh-CN" b="1">
                <a:solidFill>
                  <a:schemeClr val="bg1"/>
                </a:solidFill>
                <a:latin typeface="Arial" panose="020B0604020202020204" pitchFamily="34" charset="0"/>
                <a:sym typeface="Calibri" panose="020F0502020204030204" pitchFamily="34" charset="0"/>
              </a:endParaRPr>
            </a:p>
          </p:txBody>
        </p:sp>
      </p:grpSp>
      <p:grpSp>
        <p:nvGrpSpPr>
          <p:cNvPr id="4106" name="组合 39"/>
          <p:cNvGrpSpPr>
            <a:grpSpLocks/>
          </p:cNvGrpSpPr>
          <p:nvPr/>
        </p:nvGrpSpPr>
        <p:grpSpPr bwMode="auto">
          <a:xfrm>
            <a:off x="8159750" y="2816225"/>
            <a:ext cx="3656013" cy="2122488"/>
            <a:chOff x="2447074" y="3764145"/>
            <a:chExt cx="2670084" cy="711200"/>
          </a:xfrm>
        </p:grpSpPr>
        <p:sp>
          <p:nvSpPr>
            <p:cNvPr id="41" name="矩形 40">
              <a:extLst>
                <a:ext uri="{FF2B5EF4-FFF2-40B4-BE49-F238E27FC236}"/>
              </a:extLst>
            </p:cNvPr>
            <p:cNvSpPr/>
            <p:nvPr/>
          </p:nvSpPr>
          <p:spPr bwMode="auto">
            <a:xfrm>
              <a:off x="2447074" y="3764145"/>
              <a:ext cx="2670084"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fontAlgn="auto" hangingPunct="1">
                <a:spcBef>
                  <a:spcPts val="0"/>
                </a:spcBef>
                <a:spcAft>
                  <a:spcPts val="0"/>
                </a:spcAft>
                <a:buFont typeface="Arial" pitchFamily="34" charset="0"/>
                <a:buNone/>
                <a:defRPr/>
              </a:pPr>
              <a:endParaRPr lang="zh-CN" altLang="en-US" dirty="0">
                <a:solidFill>
                  <a:schemeClr val="tx1"/>
                </a:solidFill>
                <a:latin typeface="Arial" pitchFamily="34" charset="0"/>
              </a:endParaRPr>
            </a:p>
          </p:txBody>
        </p:sp>
        <p:sp>
          <p:nvSpPr>
            <p:cNvPr id="12303" name="文本框 41"/>
            <p:cNvSpPr txBox="1">
              <a:spLocks noChangeArrowheads="1"/>
            </p:cNvSpPr>
            <p:nvPr/>
          </p:nvSpPr>
          <p:spPr bwMode="auto">
            <a:xfrm>
              <a:off x="2609934" y="3801507"/>
              <a:ext cx="2312089" cy="60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a:solidFill>
                    <a:schemeClr val="bg1"/>
                  </a:solidFill>
                  <a:latin typeface="Arial" panose="020B0604020202020204" pitchFamily="34" charset="0"/>
                  <a:sym typeface="Calibri" panose="020F0502020204030204" pitchFamily="34" charset="0"/>
                </a:rPr>
                <a:t>L = language </a:t>
              </a:r>
            </a:p>
            <a:p>
              <a:pPr algn="ctr" eaLnBrk="1" hangingPunct="1">
                <a:lnSpc>
                  <a:spcPct val="100000"/>
                </a:lnSpc>
                <a:spcBef>
                  <a:spcPct val="0"/>
                </a:spcBef>
                <a:buFont typeface="Arial" panose="020B0604020202020204" pitchFamily="34" charset="0"/>
                <a:buNone/>
              </a:pPr>
              <a:r>
                <a:rPr lang="zh-CN" altLang="en-US" b="1">
                  <a:solidFill>
                    <a:schemeClr val="bg1"/>
                  </a:solidFill>
                  <a:latin typeface="Arial" panose="020B0604020202020204" pitchFamily="34" charset="0"/>
                  <a:sym typeface="Calibri" panose="020F0502020204030204" pitchFamily="34" charset="0"/>
                </a:rPr>
                <a:t>语言</a:t>
              </a:r>
              <a:endParaRPr lang="en-US" altLang="zh-CN" b="1">
                <a:solidFill>
                  <a:schemeClr val="bg1"/>
                </a:solidFill>
                <a:latin typeface="Arial" panose="020B0604020202020204" pitchFamily="34" charset="0"/>
                <a:sym typeface="Calibri" panose="020F0502020204030204" pitchFamily="34" charset="0"/>
              </a:endParaRPr>
            </a:p>
            <a:p>
              <a:pPr algn="ctr" eaLnBrk="1" hangingPunct="1">
                <a:lnSpc>
                  <a:spcPct val="100000"/>
                </a:lnSpc>
                <a:spcBef>
                  <a:spcPct val="0"/>
                </a:spcBef>
                <a:buFont typeface="Arial" panose="020B0604020202020204" pitchFamily="34" charset="0"/>
                <a:buNone/>
              </a:pPr>
              <a:r>
                <a:rPr lang="zh-CN" altLang="en-US" b="1">
                  <a:solidFill>
                    <a:schemeClr val="bg1"/>
                  </a:solidFill>
                  <a:latin typeface="Arial" panose="020B0604020202020204" pitchFamily="34" charset="0"/>
                  <a:sym typeface="Calibri" panose="020F0502020204030204" pitchFamily="34" charset="0"/>
                </a:rPr>
                <a:t>按照特定规则和模式组成的符号系统</a:t>
              </a:r>
              <a:endParaRPr lang="en-US" altLang="zh-CN" b="1">
                <a:solidFill>
                  <a:schemeClr val="bg1"/>
                </a:solidFill>
                <a:latin typeface="Arial" panose="020B0604020202020204" pitchFamily="34" charset="0"/>
                <a:sym typeface="Calibri" panose="020F0502020204030204" pitchFamily="34" charset="0"/>
              </a:endParaRPr>
            </a:p>
          </p:txBody>
        </p:sp>
      </p:grpSp>
      <p:pic>
        <p:nvPicPr>
          <p:cNvPr id="12298"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5838" y="744538"/>
            <a:ext cx="23241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4"/>
          <p:cNvSpPr>
            <a:spLocks noGrp="1"/>
          </p:cNvSpPr>
          <p:nvPr>
            <p:ph type="dt" sz="quarter" idx="10"/>
          </p:nvPr>
        </p:nvSpPr>
        <p:spPr/>
        <p:txBody>
          <a:bodyPr/>
          <a:lstStyle/>
          <a:p>
            <a:pPr>
              <a:defRPr/>
            </a:pPr>
            <a:fld id="{12D1B438-F24F-4B84-B89F-EB9D82FDEF49}" type="datetime1">
              <a:rPr lang="zh-CN" altLang="en-US"/>
              <a:pPr>
                <a:defRPr/>
              </a:pPr>
              <a:t>2018/10/14</a:t>
            </a:fld>
            <a:endParaRPr lang="zh-CN" altLang="zh-CN"/>
          </a:p>
        </p:txBody>
      </p:sp>
      <p:sp>
        <p:nvSpPr>
          <p:cNvPr id="6" name="灯片编号占位符 5"/>
          <p:cNvSpPr>
            <a:spLocks noGrp="1"/>
          </p:cNvSpPr>
          <p:nvPr>
            <p:ph type="sldNum" sz="quarter" idx="12"/>
          </p:nvPr>
        </p:nvSpPr>
        <p:spPr/>
        <p:txBody>
          <a:bodyPr/>
          <a:lstStyle/>
          <a:p>
            <a:pPr>
              <a:defRPr/>
            </a:pPr>
            <a:fld id="{9B371D68-85A3-4556-9DCA-0CD1F04592F8}" type="slidenum">
              <a:rPr lang="zh-CN" altLang="en-US" smtClean="0"/>
              <a:pPr>
                <a:defRPr/>
              </a:pPr>
              <a:t>7</a:t>
            </a:fld>
            <a:endParaRPr lang="zh-CN" altLang="en-US" sz="1800">
              <a:solidFill>
                <a:schemeClr val="tx1"/>
              </a:solidFill>
            </a:endParaRPr>
          </a:p>
        </p:txBody>
      </p:sp>
      <p:pic>
        <p:nvPicPr>
          <p:cNvPr id="12301" name="图片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103"/>
                                        </p:tgtEl>
                                        <p:attrNameLst>
                                          <p:attrName>style.visibility</p:attrName>
                                        </p:attrNameLst>
                                      </p:cBhvr>
                                      <p:to>
                                        <p:strVal val="visible"/>
                                      </p:to>
                                    </p:set>
                                    <p:animEffect transition="in" filter="fade">
                                      <p:cBhvr>
                                        <p:cTn id="12" dur="1000"/>
                                        <p:tgtEl>
                                          <p:spTgt spid="4103"/>
                                        </p:tgtEl>
                                      </p:cBhvr>
                                    </p:animEffect>
                                    <p:anim calcmode="lin" valueType="num">
                                      <p:cBhvr>
                                        <p:cTn id="13" dur="1000" fill="hold"/>
                                        <p:tgtEl>
                                          <p:spTgt spid="4103"/>
                                        </p:tgtEl>
                                        <p:attrNameLst>
                                          <p:attrName>ppt_x</p:attrName>
                                        </p:attrNameLst>
                                      </p:cBhvr>
                                      <p:tavLst>
                                        <p:tav tm="0">
                                          <p:val>
                                            <p:strVal val="#ppt_x"/>
                                          </p:val>
                                        </p:tav>
                                        <p:tav tm="100000">
                                          <p:val>
                                            <p:strVal val="#ppt_x"/>
                                          </p:val>
                                        </p:tav>
                                      </p:tavLst>
                                    </p:anim>
                                    <p:anim calcmode="lin" valueType="num">
                                      <p:cBhvr>
                                        <p:cTn id="14" dur="1000" fill="hold"/>
                                        <p:tgtEl>
                                          <p:spTgt spid="4103"/>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4104"/>
                                        </p:tgtEl>
                                        <p:attrNameLst>
                                          <p:attrName>style.visibility</p:attrName>
                                        </p:attrNameLst>
                                      </p:cBhvr>
                                      <p:to>
                                        <p:strVal val="visible"/>
                                      </p:to>
                                    </p:set>
                                    <p:animEffect transition="in" filter="fade">
                                      <p:cBhvr>
                                        <p:cTn id="19" dur="1000"/>
                                        <p:tgtEl>
                                          <p:spTgt spid="4104"/>
                                        </p:tgtEl>
                                      </p:cBhvr>
                                    </p:animEffect>
                                    <p:anim calcmode="lin" valueType="num">
                                      <p:cBhvr>
                                        <p:cTn id="20" dur="1000" fill="hold"/>
                                        <p:tgtEl>
                                          <p:spTgt spid="4104"/>
                                        </p:tgtEl>
                                        <p:attrNameLst>
                                          <p:attrName>ppt_x</p:attrName>
                                        </p:attrNameLst>
                                      </p:cBhvr>
                                      <p:tavLst>
                                        <p:tav tm="0">
                                          <p:val>
                                            <p:strVal val="#ppt_x"/>
                                          </p:val>
                                        </p:tav>
                                        <p:tav tm="100000">
                                          <p:val>
                                            <p:strVal val="#ppt_x"/>
                                          </p:val>
                                        </p:tav>
                                      </p:tavLst>
                                    </p:anim>
                                    <p:anim calcmode="lin" valueType="num">
                                      <p:cBhvr>
                                        <p:cTn id="21" dur="1000" fill="hold"/>
                                        <p:tgtEl>
                                          <p:spTgt spid="4104"/>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4105"/>
                                        </p:tgtEl>
                                        <p:attrNameLst>
                                          <p:attrName>style.visibility</p:attrName>
                                        </p:attrNameLst>
                                      </p:cBhvr>
                                      <p:to>
                                        <p:strVal val="visible"/>
                                      </p:to>
                                    </p:set>
                                    <p:animEffect transition="in" filter="fade">
                                      <p:cBhvr>
                                        <p:cTn id="26" dur="1000"/>
                                        <p:tgtEl>
                                          <p:spTgt spid="4105"/>
                                        </p:tgtEl>
                                      </p:cBhvr>
                                    </p:animEffect>
                                    <p:anim calcmode="lin" valueType="num">
                                      <p:cBhvr>
                                        <p:cTn id="27" dur="1000" fill="hold"/>
                                        <p:tgtEl>
                                          <p:spTgt spid="4105"/>
                                        </p:tgtEl>
                                        <p:attrNameLst>
                                          <p:attrName>ppt_x</p:attrName>
                                        </p:attrNameLst>
                                      </p:cBhvr>
                                      <p:tavLst>
                                        <p:tav tm="0">
                                          <p:val>
                                            <p:strVal val="#ppt_x"/>
                                          </p:val>
                                        </p:tav>
                                        <p:tav tm="100000">
                                          <p:val>
                                            <p:strVal val="#ppt_x"/>
                                          </p:val>
                                        </p:tav>
                                      </p:tavLst>
                                    </p:anim>
                                    <p:anim calcmode="lin" valueType="num">
                                      <p:cBhvr>
                                        <p:cTn id="28" dur="1000" fill="hold"/>
                                        <p:tgtEl>
                                          <p:spTgt spid="4105"/>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entr" presetSubtype="0" fill="hold" nodeType="clickEffect">
                                  <p:stCondLst>
                                    <p:cond delay="0"/>
                                  </p:stCondLst>
                                  <p:childTnLst>
                                    <p:set>
                                      <p:cBhvr>
                                        <p:cTn id="32" dur="1" fill="hold">
                                          <p:stCondLst>
                                            <p:cond delay="0"/>
                                          </p:stCondLst>
                                        </p:cTn>
                                        <p:tgtEl>
                                          <p:spTgt spid="4106"/>
                                        </p:tgtEl>
                                        <p:attrNameLst>
                                          <p:attrName>style.visibility</p:attrName>
                                        </p:attrNameLst>
                                      </p:cBhvr>
                                      <p:to>
                                        <p:strVal val="visible"/>
                                      </p:to>
                                    </p:set>
                                    <p:animEffect transition="in" filter="fade">
                                      <p:cBhvr>
                                        <p:cTn id="33" dur="1000"/>
                                        <p:tgtEl>
                                          <p:spTgt spid="4106"/>
                                        </p:tgtEl>
                                      </p:cBhvr>
                                    </p:animEffect>
                                    <p:anim calcmode="lin" valueType="num">
                                      <p:cBhvr>
                                        <p:cTn id="34" dur="1000" fill="hold"/>
                                        <p:tgtEl>
                                          <p:spTgt spid="4106"/>
                                        </p:tgtEl>
                                        <p:attrNameLst>
                                          <p:attrName>ppt_x</p:attrName>
                                        </p:attrNameLst>
                                      </p:cBhvr>
                                      <p:tavLst>
                                        <p:tav tm="0">
                                          <p:val>
                                            <p:strVal val="#ppt_x"/>
                                          </p:val>
                                        </p:tav>
                                        <p:tav tm="100000">
                                          <p:val>
                                            <p:strVal val="#ppt_x"/>
                                          </p:val>
                                        </p:tav>
                                      </p:tavLst>
                                    </p:anim>
                                    <p:anim calcmode="lin" valueType="num">
                                      <p:cBhvr>
                                        <p:cTn id="35" dur="1000" fill="hold"/>
                                        <p:tgtEl>
                                          <p:spTgt spid="4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08547" name="Group 4"/>
          <p:cNvGrpSpPr>
            <a:grpSpLocks/>
          </p:cNvGrpSpPr>
          <p:nvPr/>
        </p:nvGrpSpPr>
        <p:grpSpPr bwMode="auto">
          <a:xfrm>
            <a:off x="0" y="6734175"/>
            <a:ext cx="12192000" cy="138113"/>
            <a:chOff x="0" y="0"/>
            <a:chExt cx="12231884" cy="334101"/>
          </a:xfrm>
        </p:grpSpPr>
        <p:sp>
          <p:nvSpPr>
            <p:cNvPr id="10855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855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855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855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855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08548" name="文本框 7"/>
          <p:cNvSpPr>
            <a:spLocks noChangeArrowheads="1"/>
          </p:cNvSpPr>
          <p:nvPr/>
        </p:nvSpPr>
        <p:spPr bwMode="auto">
          <a:xfrm rot="-910717">
            <a:off x="628650" y="336550"/>
            <a:ext cx="13589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b="1" dirty="0">
                <a:solidFill>
                  <a:schemeClr val="bg1"/>
                </a:solidFill>
                <a:sym typeface="Calibri" panose="020F0502020204030204" pitchFamily="34" charset="0"/>
              </a:rPr>
              <a:t>PRD2018-G03</a:t>
            </a:r>
          </a:p>
          <a:p>
            <a:pPr eaLnBrk="1" hangingPunct="1">
              <a:lnSpc>
                <a:spcPct val="100000"/>
              </a:lnSpc>
              <a:spcBef>
                <a:spcPct val="0"/>
              </a:spcBef>
              <a:buFont typeface="Arial" panose="020B0604020202020204" pitchFamily="34" charset="0"/>
              <a:buNone/>
            </a:pPr>
            <a:r>
              <a:rPr lang="zh-CN" altLang="en-US" sz="3200" b="1" dirty="0">
                <a:solidFill>
                  <a:schemeClr val="bg1"/>
                </a:solidFill>
                <a:sym typeface="Calibri" panose="020F0502020204030204" pitchFamily="34" charset="0"/>
              </a:rPr>
              <a:t>小结</a:t>
            </a:r>
          </a:p>
        </p:txBody>
      </p:sp>
      <p:sp>
        <p:nvSpPr>
          <p:cNvPr id="4" name="日期占位符 3"/>
          <p:cNvSpPr>
            <a:spLocks noGrp="1"/>
          </p:cNvSpPr>
          <p:nvPr>
            <p:ph type="dt" sz="quarter" idx="10"/>
          </p:nvPr>
        </p:nvSpPr>
        <p:spPr/>
        <p:txBody>
          <a:bodyPr/>
          <a:lstStyle/>
          <a:p>
            <a:pPr>
              <a:defRPr/>
            </a:pPr>
            <a:fld id="{031110ED-9FE6-4EFC-9C7A-86E6A78DC0B2}" type="datetime1">
              <a:rPr lang="zh-CN" altLang="en-US"/>
              <a:pPr>
                <a:defRPr/>
              </a:pPr>
              <a:t>2018/10/14</a:t>
            </a:fld>
            <a:endParaRPr lang="zh-CN" altLang="zh-CN"/>
          </a:p>
        </p:txBody>
      </p:sp>
      <p:sp>
        <p:nvSpPr>
          <p:cNvPr id="5" name="灯片编号占位符 4"/>
          <p:cNvSpPr>
            <a:spLocks noGrp="1"/>
          </p:cNvSpPr>
          <p:nvPr>
            <p:ph type="sldNum" sz="quarter" idx="12"/>
          </p:nvPr>
        </p:nvSpPr>
        <p:spPr/>
        <p:txBody>
          <a:bodyPr/>
          <a:lstStyle/>
          <a:p>
            <a:pPr>
              <a:defRPr/>
            </a:pPr>
            <a:fld id="{AE1BEA62-8FEA-4DB8-811E-BB4D4F815F1B}" type="slidenum">
              <a:rPr lang="zh-CN" altLang="en-US" smtClean="0"/>
              <a:pPr>
                <a:defRPr/>
              </a:pPr>
              <a:t>70</a:t>
            </a:fld>
            <a:endParaRPr lang="zh-CN" altLang="en-US" sz="1800">
              <a:solidFill>
                <a:schemeClr val="tx1"/>
              </a:solidFill>
            </a:endParaRPr>
          </a:p>
        </p:txBody>
      </p:sp>
      <p:pic>
        <p:nvPicPr>
          <p:cNvPr id="108551"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2" name="矩形 7"/>
          <p:cNvSpPr>
            <a:spLocks noChangeArrowheads="1"/>
          </p:cNvSpPr>
          <p:nvPr/>
        </p:nvSpPr>
        <p:spPr bwMode="auto">
          <a:xfrm>
            <a:off x="543451" y="1046841"/>
            <a:ext cx="11291888"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en-US" altLang="zh-CN" dirty="0">
                <a:solidFill>
                  <a:srgbClr val="2E3740"/>
                </a:solidFill>
                <a:sym typeface="宋体" panose="02010600030101010101" pitchFamily="2" charset="-122"/>
              </a:rPr>
              <a:t>	UML</a:t>
            </a:r>
            <a:r>
              <a:rPr lang="zh-CN" altLang="en-US" dirty="0">
                <a:solidFill>
                  <a:srgbClr val="2E3740"/>
                </a:solidFill>
                <a:sym typeface="宋体" panose="02010600030101010101" pitchFamily="2" charset="-122"/>
              </a:rPr>
              <a:t>是一种语言：它遵循特定的规则；允许创建各种模型而并不告诉设计者需要创建哪些模型；而且不提供开发过程。</a:t>
            </a:r>
            <a:endParaRPr lang="en-US" altLang="zh-CN" dirty="0">
              <a:solidFill>
                <a:srgbClr val="2E3740"/>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en-US" altLang="zh-CN" dirty="0">
                <a:solidFill>
                  <a:srgbClr val="2E3740"/>
                </a:solidFill>
                <a:sym typeface="宋体" panose="02010600030101010101" pitchFamily="2" charset="-122"/>
              </a:rPr>
              <a:t>	UML</a:t>
            </a:r>
            <a:r>
              <a:rPr lang="zh-CN" altLang="en-US" dirty="0">
                <a:solidFill>
                  <a:srgbClr val="2E3740"/>
                </a:solidFill>
                <a:sym typeface="宋体" panose="02010600030101010101" pitchFamily="2" charset="-122"/>
              </a:rPr>
              <a:t>的组成共包括</a:t>
            </a:r>
            <a:r>
              <a:rPr lang="en-US" altLang="zh-CN" dirty="0">
                <a:solidFill>
                  <a:srgbClr val="2E3740"/>
                </a:solidFill>
                <a:sym typeface="宋体" panose="02010600030101010101" pitchFamily="2" charset="-122"/>
              </a:rPr>
              <a:t>3</a:t>
            </a:r>
            <a:r>
              <a:rPr lang="zh-CN" altLang="en-US" dirty="0">
                <a:solidFill>
                  <a:srgbClr val="2E3740"/>
                </a:solidFill>
                <a:sym typeface="宋体" panose="02010600030101010101" pitchFamily="2" charset="-122"/>
              </a:rPr>
              <a:t>部分：事物、关系、图。</a:t>
            </a:r>
            <a:endParaRPr lang="en-US" altLang="zh-CN" dirty="0">
              <a:solidFill>
                <a:srgbClr val="2E3740"/>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en-US" altLang="zh-CN" dirty="0">
                <a:solidFill>
                  <a:srgbClr val="2E3740"/>
                </a:solidFill>
                <a:sym typeface="宋体" panose="02010600030101010101" pitchFamily="2" charset="-122"/>
              </a:rPr>
              <a:t>	UML</a:t>
            </a:r>
            <a:r>
              <a:rPr lang="zh-CN" altLang="en-US" dirty="0">
                <a:solidFill>
                  <a:srgbClr val="2E3740"/>
                </a:solidFill>
                <a:sym typeface="宋体" panose="02010600030101010101" pitchFamily="2" charset="-122"/>
              </a:rPr>
              <a:t>有</a:t>
            </a:r>
            <a:r>
              <a:rPr lang="en-US" altLang="zh-CN" dirty="0">
                <a:solidFill>
                  <a:srgbClr val="2E3740"/>
                </a:solidFill>
                <a:sym typeface="宋体" panose="02010600030101010101" pitchFamily="2" charset="-122"/>
              </a:rPr>
              <a:t>13</a:t>
            </a:r>
            <a:r>
              <a:rPr lang="zh-CN" altLang="en-US" dirty="0">
                <a:solidFill>
                  <a:srgbClr val="2E3740"/>
                </a:solidFill>
                <a:sym typeface="宋体" panose="02010600030101010101" pitchFamily="2" charset="-122"/>
              </a:rPr>
              <a:t>种不同的图，通过它们的相互组合提供被建模系统的所有</a:t>
            </a:r>
            <a:r>
              <a:rPr lang="en-US" altLang="zh-CN" dirty="0">
                <a:solidFill>
                  <a:srgbClr val="2E3740"/>
                </a:solidFill>
                <a:sym typeface="宋体" panose="02010600030101010101" pitchFamily="2" charset="-122"/>
              </a:rPr>
              <a:t>5</a:t>
            </a:r>
            <a:r>
              <a:rPr lang="zh-CN" altLang="en-US" dirty="0">
                <a:solidFill>
                  <a:srgbClr val="2E3740"/>
                </a:solidFill>
                <a:sym typeface="宋体" panose="02010600030101010101" pitchFamily="2" charset="-122"/>
              </a:rPr>
              <a:t>种视图。</a:t>
            </a:r>
            <a:r>
              <a:rPr lang="en-US" altLang="zh-CN" dirty="0">
                <a:solidFill>
                  <a:srgbClr val="2E3740"/>
                </a:solidFill>
                <a:sym typeface="宋体" panose="02010600030101010101" pitchFamily="2" charset="-122"/>
              </a:rPr>
              <a:t>13</a:t>
            </a:r>
            <a:r>
              <a:rPr lang="zh-CN" altLang="en-US" dirty="0">
                <a:solidFill>
                  <a:srgbClr val="2E3740"/>
                </a:solidFill>
                <a:sym typeface="宋体" panose="02010600030101010101" pitchFamily="2" charset="-122"/>
              </a:rPr>
              <a:t>种图可以归纳为</a:t>
            </a:r>
            <a:r>
              <a:rPr lang="en-US" altLang="zh-CN" dirty="0">
                <a:solidFill>
                  <a:srgbClr val="2E3740"/>
                </a:solidFill>
                <a:sym typeface="宋体" panose="02010600030101010101" pitchFamily="2" charset="-122"/>
              </a:rPr>
              <a:t>5</a:t>
            </a:r>
            <a:r>
              <a:rPr lang="zh-CN" altLang="en-US" dirty="0">
                <a:solidFill>
                  <a:srgbClr val="2E3740"/>
                </a:solidFill>
                <a:sym typeface="宋体" panose="02010600030101010101" pitchFamily="2" charset="-122"/>
              </a:rPr>
              <a:t>大类：静态图包括类图、对象图、包图、组合结构图；行为图包括状态图和活动图；用况图；交互图包括通信图、定时图、顺序图、交互概览图；实现图包括构件图、部署图。</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2" name="Group 4"/>
          <p:cNvGrpSpPr>
            <a:grpSpLocks/>
          </p:cNvGrpSpPr>
          <p:nvPr/>
        </p:nvGrpSpPr>
        <p:grpSpPr bwMode="auto">
          <a:xfrm>
            <a:off x="0" y="6734175"/>
            <a:ext cx="12192000" cy="138113"/>
            <a:chOff x="0" y="0"/>
            <a:chExt cx="12231884" cy="334101"/>
          </a:xfrm>
        </p:grpSpPr>
        <p:sp>
          <p:nvSpPr>
            <p:cNvPr id="107531"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7532"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7533"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7534"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7535"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107523" name="Group 11"/>
          <p:cNvGrpSpPr>
            <a:grpSpLocks/>
          </p:cNvGrpSpPr>
          <p:nvPr/>
        </p:nvGrpSpPr>
        <p:grpSpPr bwMode="auto">
          <a:xfrm>
            <a:off x="1949450" y="1265238"/>
            <a:ext cx="8077200" cy="4327525"/>
            <a:chOff x="0" y="0"/>
            <a:chExt cx="4349805" cy="2330451"/>
          </a:xfrm>
        </p:grpSpPr>
        <p:sp>
          <p:nvSpPr>
            <p:cNvPr id="107529"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7530" name="任意多边形 3"/>
            <p:cNvSpPr>
              <a:spLocks noChangeArrowheads="1"/>
            </p:cNvSpPr>
            <p:nvPr/>
          </p:nvSpPr>
          <p:spPr bwMode="auto">
            <a:xfrm>
              <a:off x="0" y="2139423"/>
              <a:ext cx="4349805" cy="191028"/>
            </a:xfrm>
            <a:custGeom>
              <a:avLst/>
              <a:gdLst>
                <a:gd name="T0" fmla="*/ 0 w 1897856"/>
                <a:gd name="T1" fmla="*/ 0 h 83347"/>
                <a:gd name="T2" fmla="*/ 601092048 w 1897856"/>
                <a:gd name="T3" fmla="*/ 0 h 83347"/>
                <a:gd name="T4" fmla="*/ 601092048 w 1897856"/>
                <a:gd name="T5" fmla="*/ 6779254 h 83347"/>
                <a:gd name="T6" fmla="*/ 626045357 w 1897856"/>
                <a:gd name="T7" fmla="*/ 31733066 h 83347"/>
                <a:gd name="T8" fmla="*/ 819113395 w 1897856"/>
                <a:gd name="T9" fmla="*/ 31733066 h 83347"/>
                <a:gd name="T10" fmla="*/ 844067188 w 1897856"/>
                <a:gd name="T11" fmla="*/ 6779254 h 83347"/>
                <a:gd name="T12" fmla="*/ 844067188 w 1897856"/>
                <a:gd name="T13" fmla="*/ 0 h 83347"/>
                <a:gd name="T14" fmla="*/ 1445158713 w 1897856"/>
                <a:gd name="T15" fmla="*/ 0 h 83347"/>
                <a:gd name="T16" fmla="*/ 1445158713 w 1897856"/>
                <a:gd name="T17" fmla="*/ 38513023 h 83347"/>
                <a:gd name="T18" fmla="*/ 1420205440 w 1897856"/>
                <a:gd name="T19" fmla="*/ 63466856 h 83347"/>
                <a:gd name="T20" fmla="*/ 24953168 w 1897856"/>
                <a:gd name="T21" fmla="*/ 63466856 h 83347"/>
                <a:gd name="T22" fmla="*/ 0 w 1897856"/>
                <a:gd name="T23" fmla="*/ 38513023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107524"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extLst>
          </p:cNvPr>
          <p:cNvSpPr/>
          <p:nvPr/>
        </p:nvSpPr>
        <p:spPr>
          <a:xfrm>
            <a:off x="4938825" y="2754313"/>
            <a:ext cx="2077813" cy="923330"/>
          </a:xfrm>
          <a:prstGeom prst="rect">
            <a:avLst/>
          </a:prstGeom>
          <a:noFill/>
        </p:spPr>
        <p:txBody>
          <a:bodyPr wrap="none">
            <a:spAutoFit/>
          </a:bodyPr>
          <a:lstStyle/>
          <a:p>
            <a:pPr algn="ctr" eaLnBrk="1" fontAlgn="auto" hangingPunct="1">
              <a:spcBef>
                <a:spcPts val="0"/>
              </a:spcBef>
              <a:spcAft>
                <a:spcPts val="0"/>
              </a:spcAft>
              <a:buFont typeface="Arial" panose="020B0604020202020204" pitchFamily="34" charset="0"/>
              <a:buNone/>
              <a:defRPr/>
            </a:pPr>
            <a:r>
              <a:rPr lang="en-US" altLang="zh-CN" sz="5400" dirty="0" smtClean="0">
                <a:ln w="0"/>
                <a:solidFill>
                  <a:schemeClr val="bg1"/>
                </a:solidFill>
                <a:effectLst>
                  <a:outerShdw blurRad="38100" dist="19050" dir="2700000" algn="tl" rotWithShape="0">
                    <a:schemeClr val="dk1">
                      <a:alpha val="40000"/>
                    </a:schemeClr>
                  </a:outerShdw>
                </a:effectLst>
                <a:latin typeface="+mn-lt"/>
                <a:ea typeface="+mn-ea"/>
              </a:rPr>
              <a:t>9 </a:t>
            </a:r>
            <a:r>
              <a:rPr lang="zh-CN" altLang="en-US" sz="5400" dirty="0" smtClean="0">
                <a:ln w="0"/>
                <a:solidFill>
                  <a:schemeClr val="bg1"/>
                </a:solidFill>
                <a:effectLst>
                  <a:outerShdw blurRad="38100" dist="19050" dir="2700000" algn="tl" rotWithShape="0">
                    <a:schemeClr val="dk1">
                      <a:alpha val="40000"/>
                    </a:schemeClr>
                  </a:outerShdw>
                </a:effectLst>
                <a:latin typeface="+mn-lt"/>
                <a:ea typeface="+mn-ea"/>
              </a:rPr>
              <a:t>附录</a:t>
            </a:r>
            <a:endParaRPr lang="zh-CN" altLang="en-US" sz="5400" dirty="0">
              <a:ln w="0"/>
              <a:solidFill>
                <a:schemeClr val="bg1"/>
              </a:solidFill>
              <a:effectLst>
                <a:outerShdw blurRad="38100" dist="19050" dir="2700000" algn="tl" rotWithShape="0">
                  <a:schemeClr val="dk1">
                    <a:alpha val="40000"/>
                  </a:schemeClr>
                </a:outerShdw>
              </a:effectLst>
              <a:latin typeface="+mn-lt"/>
              <a:ea typeface="+mn-ea"/>
            </a:endParaRPr>
          </a:p>
        </p:txBody>
      </p:sp>
      <p:sp>
        <p:nvSpPr>
          <p:cNvPr id="2" name="日期占位符 1"/>
          <p:cNvSpPr>
            <a:spLocks noGrp="1"/>
          </p:cNvSpPr>
          <p:nvPr>
            <p:ph type="dt" sz="quarter" idx="10"/>
          </p:nvPr>
        </p:nvSpPr>
        <p:spPr/>
        <p:txBody>
          <a:bodyPr/>
          <a:lstStyle/>
          <a:p>
            <a:pPr>
              <a:defRPr/>
            </a:pPr>
            <a:fld id="{FCB96EA3-3B96-4E25-A5E5-7EC73EFE8B34}" type="datetime1">
              <a:rPr lang="zh-CN" altLang="en-US"/>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9E3823FE-9DED-4435-9287-6426EFB40FD6}" type="slidenum">
              <a:rPr lang="zh-CN" altLang="en-US" smtClean="0"/>
              <a:pPr>
                <a:defRPr/>
              </a:pPr>
              <a:t>71</a:t>
            </a:fld>
            <a:endParaRPr lang="zh-CN" altLang="en-US" sz="1800">
              <a:solidFill>
                <a:schemeClr val="tx1"/>
              </a:solidFill>
            </a:endParaRPr>
          </a:p>
        </p:txBody>
      </p:sp>
      <p:pic>
        <p:nvPicPr>
          <p:cNvPr id="107528"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14867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8AB45961-7DB5-4C4C-821E-E888F69713C7}" type="datetime1">
              <a:rPr lang="zh-CN" altLang="en-US" smtClean="0"/>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A156CBC2-A481-4BB9-9D34-90D568B8CF38}" type="slidenum">
              <a:rPr lang="zh-CN" altLang="en-US" smtClean="0"/>
              <a:pPr>
                <a:defRPr/>
              </a:pPr>
              <a:t>72</a:t>
            </a:fld>
            <a:endParaRPr lang="zh-CN" altLang="en-US" sz="1800">
              <a:solidFill>
                <a:schemeClr val="tx1"/>
              </a:solidFill>
            </a:endParaRPr>
          </a:p>
        </p:txBody>
      </p:sp>
      <p:sp>
        <p:nvSpPr>
          <p:cNvPr id="5" name="矩形 9"/>
          <p:cNvSpPr>
            <a:spLocks noChangeArrowheads="1"/>
          </p:cNvSpPr>
          <p:nvPr/>
        </p:nvSpPr>
        <p:spPr bwMode="auto">
          <a:xfrm rot="207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 name="文本框 7"/>
          <p:cNvSpPr>
            <a:spLocks noChangeArrowheads="1"/>
          </p:cNvSpPr>
          <p:nvPr/>
        </p:nvSpPr>
        <p:spPr bwMode="auto">
          <a:xfrm rot="20689283">
            <a:off x="629068" y="336976"/>
            <a:ext cx="135806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b="1" dirty="0">
                <a:solidFill>
                  <a:schemeClr val="bg1"/>
                </a:solidFill>
                <a:sym typeface="Calibri" panose="020F0502020204030204" pitchFamily="34" charset="0"/>
              </a:rPr>
              <a:t>PRD2018-G03</a:t>
            </a:r>
          </a:p>
          <a:p>
            <a:pPr eaLnBrk="1" hangingPunct="1">
              <a:lnSpc>
                <a:spcPct val="100000"/>
              </a:lnSpc>
              <a:spcBef>
                <a:spcPct val="0"/>
              </a:spcBef>
              <a:buFont typeface="Arial" panose="020B0604020202020204" pitchFamily="34" charset="0"/>
              <a:buNone/>
            </a:pPr>
            <a:r>
              <a:rPr lang="zh-CN" altLang="en-US" sz="3200" b="1" dirty="0" smtClean="0">
                <a:solidFill>
                  <a:schemeClr val="bg1"/>
                </a:solidFill>
                <a:sym typeface="Calibri" panose="020F0502020204030204" pitchFamily="34" charset="0"/>
              </a:rPr>
              <a:t>附录</a:t>
            </a:r>
            <a:endParaRPr lang="zh-CN" altLang="en-US" sz="3200" b="1" dirty="0">
              <a:solidFill>
                <a:schemeClr val="bg1"/>
              </a:solidFill>
              <a:sym typeface="Calibri" panose="020F0502020204030204" pitchFamily="34" charset="0"/>
            </a:endParaRPr>
          </a:p>
        </p:txBody>
      </p:sp>
      <p:sp>
        <p:nvSpPr>
          <p:cNvPr id="7" name="文本框 6"/>
          <p:cNvSpPr txBox="1"/>
          <p:nvPr/>
        </p:nvSpPr>
        <p:spPr>
          <a:xfrm>
            <a:off x="315000" y="1757035"/>
            <a:ext cx="11381132" cy="2246769"/>
          </a:xfrm>
          <a:prstGeom prst="rect">
            <a:avLst/>
          </a:prstGeom>
          <a:noFill/>
        </p:spPr>
        <p:txBody>
          <a:bodyPr wrap="square" rtlCol="0">
            <a:spAutoFit/>
          </a:bodyPr>
          <a:lstStyle/>
          <a:p>
            <a:r>
              <a:rPr lang="zh-CN" altLang="en-US" sz="2000" dirty="0" smtClean="0"/>
              <a:t>参考文献：</a:t>
            </a:r>
            <a:endParaRPr lang="en-US" altLang="zh-CN" sz="2000" dirty="0" smtClean="0"/>
          </a:p>
          <a:p>
            <a:r>
              <a:rPr lang="en-US" altLang="zh-CN" sz="2000" dirty="0" smtClean="0"/>
              <a:t>[1]Grady </a:t>
            </a:r>
            <a:r>
              <a:rPr lang="en-US" altLang="zh-CN" sz="2000" dirty="0" err="1" smtClean="0"/>
              <a:t>Booch</a:t>
            </a:r>
            <a:r>
              <a:rPr lang="en-US" altLang="zh-CN" sz="2000" dirty="0" err="1"/>
              <a:t>,</a:t>
            </a:r>
            <a:r>
              <a:rPr lang="en-US" altLang="zh-CN" sz="2000" dirty="0" err="1" smtClean="0"/>
              <a:t>James</a:t>
            </a:r>
            <a:r>
              <a:rPr lang="en-US" altLang="zh-CN" sz="2000" dirty="0" smtClean="0"/>
              <a:t> </a:t>
            </a:r>
            <a:r>
              <a:rPr lang="en-US" altLang="zh-CN" sz="2000" dirty="0" err="1" smtClean="0"/>
              <a:t>Rumbaugh</a:t>
            </a:r>
            <a:r>
              <a:rPr lang="en-US" altLang="zh-CN" sz="2000" dirty="0" err="1"/>
              <a:t>,</a:t>
            </a:r>
            <a:r>
              <a:rPr lang="en-US" altLang="zh-CN" sz="2000" dirty="0" err="1" smtClean="0"/>
              <a:t>Ivar</a:t>
            </a:r>
            <a:r>
              <a:rPr lang="en-US" altLang="zh-CN" sz="2000" dirty="0" smtClean="0"/>
              <a:t> </a:t>
            </a:r>
            <a:r>
              <a:rPr lang="en-US" altLang="zh-CN" sz="2000" dirty="0" err="1" smtClean="0"/>
              <a:t>Jacobson.UML</a:t>
            </a:r>
            <a:r>
              <a:rPr lang="zh-CN" altLang="en-US" sz="2000" dirty="0" smtClean="0"/>
              <a:t>用户指南</a:t>
            </a:r>
            <a:r>
              <a:rPr lang="en-US" altLang="zh-CN" sz="2000" dirty="0" smtClean="0"/>
              <a:t>[M].</a:t>
            </a:r>
            <a:r>
              <a:rPr lang="zh-CN" altLang="en-US" sz="2000" dirty="0" smtClean="0"/>
              <a:t>第二版</a:t>
            </a:r>
            <a:r>
              <a:rPr lang="en-US" altLang="zh-CN" sz="2000" dirty="0" smtClean="0"/>
              <a:t>.</a:t>
            </a:r>
            <a:r>
              <a:rPr lang="zh-CN" altLang="en-US" sz="2000" dirty="0" smtClean="0"/>
              <a:t>修订版</a:t>
            </a:r>
            <a:r>
              <a:rPr lang="en-US" altLang="zh-CN" sz="2000" dirty="0" smtClean="0"/>
              <a:t>.</a:t>
            </a:r>
            <a:r>
              <a:rPr lang="zh-CN" altLang="en-US" sz="2000" dirty="0" smtClean="0"/>
              <a:t>邵维忠</a:t>
            </a:r>
            <a:r>
              <a:rPr lang="en-US" altLang="zh-CN" sz="2000" dirty="0" smtClean="0"/>
              <a:t>,</a:t>
            </a:r>
            <a:r>
              <a:rPr lang="zh-CN" altLang="en-US" sz="2000" dirty="0" smtClean="0"/>
              <a:t>麻志毅</a:t>
            </a:r>
            <a:r>
              <a:rPr lang="en-US" altLang="zh-CN" sz="2000" dirty="0"/>
              <a:t>,</a:t>
            </a:r>
            <a:r>
              <a:rPr lang="zh-CN" altLang="en-US" sz="2000" dirty="0" smtClean="0"/>
              <a:t>马浩海</a:t>
            </a:r>
            <a:r>
              <a:rPr lang="en-US" altLang="zh-CN" sz="2000" dirty="0"/>
              <a:t>,</a:t>
            </a:r>
            <a:r>
              <a:rPr lang="zh-CN" altLang="en-US" sz="2000" dirty="0" smtClean="0"/>
              <a:t>刘辉</a:t>
            </a:r>
            <a:r>
              <a:rPr lang="en-US" altLang="zh-CN" sz="2000" dirty="0" smtClean="0"/>
              <a:t>.</a:t>
            </a:r>
            <a:r>
              <a:rPr lang="zh-CN" altLang="en-US" sz="2000" dirty="0" smtClean="0"/>
              <a:t>北京</a:t>
            </a:r>
            <a:r>
              <a:rPr lang="en-US" altLang="zh-CN" sz="2000" dirty="0" smtClean="0"/>
              <a:t>:</a:t>
            </a:r>
            <a:r>
              <a:rPr lang="zh-CN" altLang="en-US" sz="2000" dirty="0" smtClean="0"/>
              <a:t>人民邮电出版社</a:t>
            </a:r>
            <a:r>
              <a:rPr lang="en-US" altLang="zh-CN" sz="2000" dirty="0" smtClean="0"/>
              <a:t>,2013.1~26.</a:t>
            </a:r>
          </a:p>
          <a:p>
            <a:r>
              <a:rPr lang="en-US" altLang="zh-CN" sz="2000" dirty="0" smtClean="0"/>
              <a:t>[2]</a:t>
            </a:r>
            <a:r>
              <a:rPr lang="zh-CN" altLang="en-US" sz="2000" dirty="0" smtClean="0"/>
              <a:t>杨弘平 等</a:t>
            </a:r>
            <a:r>
              <a:rPr lang="en-US" altLang="zh-CN" sz="2000" dirty="0" smtClean="0"/>
              <a:t>.UML2 </a:t>
            </a:r>
            <a:r>
              <a:rPr lang="zh-CN" altLang="en-US" sz="2000" dirty="0" smtClean="0"/>
              <a:t>基础、建模与设计教程</a:t>
            </a:r>
            <a:r>
              <a:rPr lang="en-US" altLang="zh-CN" sz="2000" dirty="0" smtClean="0"/>
              <a:t>[M].</a:t>
            </a:r>
            <a:r>
              <a:rPr lang="zh-CN" altLang="en-US" sz="2000" dirty="0" smtClean="0"/>
              <a:t>北京</a:t>
            </a:r>
            <a:r>
              <a:rPr lang="en-US" altLang="zh-CN" sz="2000" dirty="0" smtClean="0"/>
              <a:t>:</a:t>
            </a:r>
            <a:r>
              <a:rPr lang="zh-CN" altLang="en-US" sz="2000" dirty="0" smtClean="0"/>
              <a:t>清华大学出版社</a:t>
            </a:r>
            <a:r>
              <a:rPr lang="en-US" altLang="zh-CN" sz="2000" dirty="0" smtClean="0"/>
              <a:t>,2015.1~13.</a:t>
            </a:r>
          </a:p>
          <a:p>
            <a:r>
              <a:rPr lang="en-US" altLang="zh-CN" sz="2000" dirty="0" smtClean="0"/>
              <a:t>[3] Introduction To OMG</a:t>
            </a:r>
            <a:r>
              <a:rPr lang="en-US" altLang="zh-CN" sz="2000" dirty="0" smtClean="0">
                <a:hlinkClick r:id="rId3"/>
              </a:rPr>
              <a:t>‘</a:t>
            </a:r>
            <a:r>
              <a:rPr lang="en-US" altLang="zh-CN" sz="2000" dirty="0" smtClean="0"/>
              <a:t>s Unified Modeling Language™ (UML®)[EB/OL]. </a:t>
            </a:r>
            <a:r>
              <a:rPr lang="en-US" altLang="zh-CN" sz="2000" dirty="0" smtClean="0">
                <a:hlinkClick r:id="rId3"/>
              </a:rPr>
              <a:t>http://www.uml.org/what-is-uml.htm</a:t>
            </a:r>
            <a:r>
              <a:rPr lang="en-US" altLang="zh-CN" sz="2000" dirty="0" smtClean="0"/>
              <a:t>,2016/7.</a:t>
            </a:r>
          </a:p>
          <a:p>
            <a:r>
              <a:rPr lang="en-US" altLang="zh-CN" sz="2000" dirty="0" smtClean="0"/>
              <a:t>[4] Unified Modeling Language[DB/OL]. https://en.wikipedia.org/wiki/Unified_Modeling_Language,2018/10.</a:t>
            </a:r>
            <a:endParaRPr lang="zh-CN" altLang="en-US" sz="2000" dirty="0"/>
          </a:p>
        </p:txBody>
      </p:sp>
      <p:pic>
        <p:nvPicPr>
          <p:cNvPr id="8" name="图片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21508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8AB45961-7DB5-4C4C-821E-E888F69713C7}" type="datetime1">
              <a:rPr lang="zh-CN" altLang="en-US" smtClean="0"/>
              <a:pPr>
                <a:defRPr/>
              </a:pPr>
              <a:t>2018/10/14</a:t>
            </a:fld>
            <a:endParaRPr lang="zh-CN" altLang="zh-CN"/>
          </a:p>
        </p:txBody>
      </p:sp>
      <p:sp>
        <p:nvSpPr>
          <p:cNvPr id="4" name="灯片编号占位符 3"/>
          <p:cNvSpPr>
            <a:spLocks noGrp="1"/>
          </p:cNvSpPr>
          <p:nvPr>
            <p:ph type="sldNum" sz="quarter" idx="12"/>
          </p:nvPr>
        </p:nvSpPr>
        <p:spPr/>
        <p:txBody>
          <a:bodyPr/>
          <a:lstStyle/>
          <a:p>
            <a:pPr>
              <a:defRPr/>
            </a:pPr>
            <a:fld id="{A156CBC2-A481-4BB9-9D34-90D568B8CF38}" type="slidenum">
              <a:rPr lang="zh-CN" altLang="en-US" smtClean="0"/>
              <a:pPr>
                <a:defRPr/>
              </a:pPr>
              <a:t>73</a:t>
            </a:fld>
            <a:endParaRPr lang="zh-CN" altLang="en-US" sz="1800">
              <a:solidFill>
                <a:schemeClr val="tx1"/>
              </a:solidFill>
            </a:endParaRPr>
          </a:p>
        </p:txBody>
      </p:sp>
      <p:sp>
        <p:nvSpPr>
          <p:cNvPr id="5" name="矩形 9"/>
          <p:cNvSpPr>
            <a:spLocks noChangeArrowheads="1"/>
          </p:cNvSpPr>
          <p:nvPr/>
        </p:nvSpPr>
        <p:spPr bwMode="auto">
          <a:xfrm rot="207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 name="文本框 7"/>
          <p:cNvSpPr>
            <a:spLocks noChangeArrowheads="1"/>
          </p:cNvSpPr>
          <p:nvPr/>
        </p:nvSpPr>
        <p:spPr bwMode="auto">
          <a:xfrm rot="20689283">
            <a:off x="629068" y="336976"/>
            <a:ext cx="135806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b="1" dirty="0">
                <a:solidFill>
                  <a:schemeClr val="bg1"/>
                </a:solidFill>
                <a:sym typeface="Calibri" panose="020F0502020204030204" pitchFamily="34" charset="0"/>
              </a:rPr>
              <a:t>PRD2018-G03</a:t>
            </a:r>
          </a:p>
          <a:p>
            <a:pPr eaLnBrk="1" hangingPunct="1">
              <a:lnSpc>
                <a:spcPct val="100000"/>
              </a:lnSpc>
              <a:spcBef>
                <a:spcPct val="0"/>
              </a:spcBef>
              <a:buFont typeface="Arial" panose="020B0604020202020204" pitchFamily="34" charset="0"/>
              <a:buNone/>
            </a:pPr>
            <a:r>
              <a:rPr lang="zh-CN" altLang="en-US" sz="3200" b="1" dirty="0" smtClean="0">
                <a:solidFill>
                  <a:schemeClr val="bg1"/>
                </a:solidFill>
                <a:sym typeface="Calibri" panose="020F0502020204030204" pitchFamily="34" charset="0"/>
              </a:rPr>
              <a:t>附录</a:t>
            </a:r>
            <a:endParaRPr lang="zh-CN" altLang="en-US" sz="3200" b="1" dirty="0">
              <a:solidFill>
                <a:schemeClr val="bg1"/>
              </a:solidFill>
              <a:sym typeface="Calibri" panose="020F0502020204030204" pitchFamily="34" charset="0"/>
            </a:endParaRPr>
          </a:p>
        </p:txBody>
      </p:sp>
      <p:sp>
        <p:nvSpPr>
          <p:cNvPr id="7" name="文本框 6"/>
          <p:cNvSpPr txBox="1"/>
          <p:nvPr/>
        </p:nvSpPr>
        <p:spPr>
          <a:xfrm>
            <a:off x="1564166" y="1712972"/>
            <a:ext cx="8418034" cy="3477875"/>
          </a:xfrm>
          <a:prstGeom prst="rect">
            <a:avLst/>
          </a:prstGeom>
          <a:noFill/>
        </p:spPr>
        <p:txBody>
          <a:bodyPr wrap="square" rtlCol="0">
            <a:spAutoFit/>
          </a:bodyPr>
          <a:lstStyle/>
          <a:p>
            <a:r>
              <a:rPr lang="zh-CN" altLang="en-US" sz="2000" dirty="0" smtClean="0"/>
              <a:t>工作分工：</a:t>
            </a:r>
            <a:endParaRPr lang="en-US" altLang="zh-CN" sz="2000" dirty="0" smtClean="0"/>
          </a:p>
          <a:p>
            <a:r>
              <a:rPr lang="zh-CN" altLang="en-US" sz="2000" dirty="0"/>
              <a:t>沈</a:t>
            </a:r>
            <a:r>
              <a:rPr lang="zh-CN" altLang="en-US" sz="2000" dirty="0" smtClean="0"/>
              <a:t>启航</a:t>
            </a:r>
            <a:r>
              <a:rPr lang="en-US" altLang="zh-CN" sz="2000" dirty="0" smtClean="0"/>
              <a:t>——</a:t>
            </a:r>
            <a:r>
              <a:rPr lang="en-US" altLang="zh-CN" sz="2000" dirty="0"/>
              <a:t>PPT</a:t>
            </a:r>
            <a:r>
              <a:rPr lang="zh-CN" altLang="en-US" sz="2000" dirty="0" smtClean="0"/>
              <a:t>编写，</a:t>
            </a:r>
            <a:r>
              <a:rPr lang="en-US" altLang="zh-CN" sz="2000" dirty="0" smtClean="0"/>
              <a:t>PPT</a:t>
            </a:r>
            <a:r>
              <a:rPr lang="zh-CN" altLang="en-US" sz="2000" dirty="0" smtClean="0"/>
              <a:t>整合，主讲人；</a:t>
            </a:r>
            <a:endParaRPr lang="en-US" altLang="zh-CN" sz="2000" dirty="0" smtClean="0"/>
          </a:p>
          <a:p>
            <a:r>
              <a:rPr lang="zh-CN" altLang="en-US" sz="2000" dirty="0"/>
              <a:t>叶柏</a:t>
            </a:r>
            <a:r>
              <a:rPr lang="zh-CN" altLang="en-US" sz="2000" dirty="0" smtClean="0"/>
              <a:t>成</a:t>
            </a:r>
            <a:r>
              <a:rPr lang="en-US" altLang="zh-CN" sz="2000" dirty="0" smtClean="0"/>
              <a:t>——PPT</a:t>
            </a:r>
            <a:r>
              <a:rPr lang="zh-CN" altLang="en-US" sz="2000" dirty="0" smtClean="0"/>
              <a:t>编写，</a:t>
            </a:r>
            <a:r>
              <a:rPr lang="en-US" altLang="zh-CN" sz="2000" dirty="0" smtClean="0"/>
              <a:t>PPT</a:t>
            </a:r>
            <a:r>
              <a:rPr lang="zh-CN" altLang="en-US" sz="2000" dirty="0" smtClean="0"/>
              <a:t>整合；</a:t>
            </a:r>
            <a:endParaRPr lang="en-US" altLang="zh-CN" sz="2000" dirty="0" smtClean="0"/>
          </a:p>
          <a:p>
            <a:r>
              <a:rPr lang="zh-CN" altLang="en-US" sz="2000" dirty="0"/>
              <a:t>杨以</a:t>
            </a:r>
            <a:r>
              <a:rPr lang="zh-CN" altLang="en-US" sz="2000" dirty="0" smtClean="0"/>
              <a:t>恒</a:t>
            </a:r>
            <a:r>
              <a:rPr lang="en-US" altLang="zh-CN" sz="2000" dirty="0" smtClean="0"/>
              <a:t>——PPT</a:t>
            </a:r>
            <a:r>
              <a:rPr lang="zh-CN" altLang="en-US" sz="2000" dirty="0" smtClean="0"/>
              <a:t>编写，辅助演讲；</a:t>
            </a:r>
            <a:endParaRPr lang="en-US" altLang="zh-CN" sz="2000" dirty="0" smtClean="0"/>
          </a:p>
          <a:p>
            <a:r>
              <a:rPr lang="zh-CN" altLang="en-US" sz="2000" dirty="0"/>
              <a:t>徐哲</a:t>
            </a:r>
            <a:r>
              <a:rPr lang="zh-CN" altLang="en-US" sz="2000" dirty="0" smtClean="0"/>
              <a:t>远</a:t>
            </a:r>
            <a:r>
              <a:rPr lang="en-US" altLang="zh-CN" sz="2000" dirty="0" smtClean="0"/>
              <a:t>——PPT</a:t>
            </a:r>
            <a:r>
              <a:rPr lang="zh-CN" altLang="en-US" sz="2000" dirty="0" smtClean="0"/>
              <a:t>编写；</a:t>
            </a:r>
            <a:endParaRPr lang="en-US" altLang="zh-CN" sz="2000" dirty="0" smtClean="0"/>
          </a:p>
          <a:p>
            <a:r>
              <a:rPr lang="zh-CN" altLang="en-US" sz="2000" dirty="0" smtClean="0"/>
              <a:t>骆佳俊</a:t>
            </a:r>
            <a:r>
              <a:rPr lang="en-US" altLang="zh-CN" sz="2000" dirty="0" smtClean="0"/>
              <a:t>——PPT</a:t>
            </a:r>
            <a:r>
              <a:rPr lang="zh-CN" altLang="en-US" sz="2000" dirty="0" smtClean="0"/>
              <a:t>编写；</a:t>
            </a:r>
            <a:endParaRPr lang="en-US" altLang="zh-CN" sz="2000" dirty="0" smtClean="0"/>
          </a:p>
          <a:p>
            <a:endParaRPr lang="en-US" altLang="zh-CN" sz="2000" dirty="0"/>
          </a:p>
          <a:p>
            <a:endParaRPr lang="en-US" altLang="zh-CN" sz="2000" dirty="0" smtClean="0"/>
          </a:p>
          <a:p>
            <a:r>
              <a:rPr lang="zh-CN" altLang="en-US" sz="2000" dirty="0" smtClean="0"/>
              <a:t>绩效（</a:t>
            </a:r>
            <a:r>
              <a:rPr lang="en-US" altLang="zh-CN" sz="2000" dirty="0" smtClean="0"/>
              <a:t>10</a:t>
            </a:r>
            <a:r>
              <a:rPr lang="zh-CN" altLang="en-US" sz="2000" dirty="0" smtClean="0"/>
              <a:t>分制）：</a:t>
            </a:r>
            <a:endParaRPr lang="en-US" altLang="zh-CN" sz="2000" dirty="0" smtClean="0"/>
          </a:p>
          <a:p>
            <a:r>
              <a:rPr lang="zh-CN" altLang="en-US" sz="2000" dirty="0"/>
              <a:t>沈</a:t>
            </a:r>
            <a:r>
              <a:rPr lang="zh-CN" altLang="en-US" sz="2000" dirty="0" smtClean="0"/>
              <a:t>启航 </a:t>
            </a:r>
            <a:r>
              <a:rPr lang="en-US" altLang="zh-CN" sz="2000" dirty="0" smtClean="0"/>
              <a:t>9.5 </a:t>
            </a:r>
            <a:r>
              <a:rPr lang="zh-CN" altLang="en-US" sz="2000" dirty="0" smtClean="0"/>
              <a:t>叶柏成</a:t>
            </a:r>
            <a:r>
              <a:rPr lang="en-US" altLang="zh-CN" sz="2000" dirty="0" smtClean="0"/>
              <a:t>9.0 </a:t>
            </a:r>
            <a:r>
              <a:rPr lang="zh-CN" altLang="en-US" sz="2000" dirty="0" smtClean="0"/>
              <a:t>杨以恒</a:t>
            </a:r>
            <a:r>
              <a:rPr lang="en-US" altLang="zh-CN" sz="2000" dirty="0" smtClean="0"/>
              <a:t>8.8 </a:t>
            </a:r>
            <a:r>
              <a:rPr lang="zh-CN" altLang="en-US" sz="2000" dirty="0" smtClean="0"/>
              <a:t>徐哲远</a:t>
            </a:r>
            <a:r>
              <a:rPr lang="en-US" altLang="zh-CN" sz="2000" dirty="0" smtClean="0"/>
              <a:t>8.7 </a:t>
            </a:r>
            <a:r>
              <a:rPr lang="zh-CN" altLang="en-US" sz="2000" dirty="0" smtClean="0"/>
              <a:t>骆佳俊</a:t>
            </a:r>
            <a:r>
              <a:rPr lang="en-US" altLang="zh-CN" sz="2000" dirty="0" smtClean="0"/>
              <a:t>8.5 </a:t>
            </a:r>
          </a:p>
          <a:p>
            <a:endParaRPr lang="zh-CN" altLang="en-US" sz="2000" dirty="0"/>
          </a:p>
        </p:txBody>
      </p:sp>
      <p:pic>
        <p:nvPicPr>
          <p:cNvPr id="8" name="图片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87343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2"/>
          <p:cNvGrpSpPr>
            <a:grpSpLocks/>
          </p:cNvGrpSpPr>
          <p:nvPr/>
        </p:nvGrpSpPr>
        <p:grpSpPr bwMode="auto">
          <a:xfrm>
            <a:off x="0" y="6734175"/>
            <a:ext cx="12192000" cy="138113"/>
            <a:chOff x="0" y="0"/>
            <a:chExt cx="12231884" cy="334101"/>
          </a:xfrm>
        </p:grpSpPr>
        <p:sp>
          <p:nvSpPr>
            <p:cNvPr id="22537" name="矩形 6"/>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8" name="矩形 7"/>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9" name="矩形 8"/>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0" name="矩形 9"/>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1" name="矩形 10"/>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2531" name="任意多边形 3"/>
          <p:cNvSpPr>
            <a:spLocks noChangeArrowheads="1"/>
          </p:cNvSpPr>
          <p:nvPr/>
        </p:nvSpPr>
        <p:spPr bwMode="auto">
          <a:xfrm rot="892780" flipH="1">
            <a:off x="2611438" y="-1812925"/>
            <a:ext cx="10942637" cy="7556500"/>
          </a:xfrm>
          <a:custGeom>
            <a:avLst/>
            <a:gdLst>
              <a:gd name="T0" fmla="*/ 420193525 w 3243492"/>
              <a:gd name="T1" fmla="*/ 0 h 2240066"/>
              <a:gd name="T2" fmla="*/ 420193525 w 3243492"/>
              <a:gd name="T3" fmla="*/ 228474631 h 2240066"/>
              <a:gd name="T4" fmla="*/ 307052022 w 3243492"/>
              <a:gd name="T5" fmla="*/ 228474631 h 2240066"/>
              <a:gd name="T6" fmla="*/ 308614621 w 3243492"/>
              <a:gd name="T7" fmla="*/ 290068195 h 2240066"/>
              <a:gd name="T8" fmla="*/ 240966624 w 3243492"/>
              <a:gd name="T9" fmla="*/ 228474631 h 2240066"/>
              <a:gd name="T10" fmla="*/ 0 w 3243492"/>
              <a:gd name="T11" fmla="*/ 228474631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2" name="矩形 4"/>
          <p:cNvSpPr>
            <a:spLocks noChangeArrowheads="1"/>
          </p:cNvSpPr>
          <p:nvPr/>
        </p:nvSpPr>
        <p:spPr bwMode="auto">
          <a:xfrm>
            <a:off x="5356225" y="1346200"/>
            <a:ext cx="5675313"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6500"/>
              </a:lnSpc>
            </a:pPr>
            <a:r>
              <a:rPr lang="en-US" altLang="zh-CN" sz="7200" b="1">
                <a:solidFill>
                  <a:srgbClr val="EFE9EB"/>
                </a:solidFill>
                <a:latin typeface="Calibri" panose="020F0502020204030204" pitchFamily="34" charset="0"/>
                <a:sym typeface="Calibri" panose="020F0502020204030204" pitchFamily="34" charset="0"/>
              </a:rPr>
              <a:t>THANKS FOR LISTENING</a:t>
            </a:r>
            <a:endParaRPr lang="zh-CN" altLang="en-US" sz="7200" b="1">
              <a:solidFill>
                <a:srgbClr val="EFE9EB"/>
              </a:solidFill>
              <a:latin typeface="Calibri" panose="020F0502020204030204" pitchFamily="34" charset="0"/>
              <a:sym typeface="宋体" panose="02010600030101010101" pitchFamily="2" charset="-122"/>
            </a:endParaRPr>
          </a:p>
        </p:txBody>
      </p:sp>
      <p:sp>
        <p:nvSpPr>
          <p:cNvPr id="22533" name="矩形 7"/>
          <p:cNvSpPr>
            <a:spLocks noChangeArrowheads="1"/>
          </p:cNvSpPr>
          <p:nvPr/>
        </p:nvSpPr>
        <p:spPr bwMode="auto">
          <a:xfrm>
            <a:off x="3705225" y="4986338"/>
            <a:ext cx="15985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smtClean="0">
                <a:solidFill>
                  <a:srgbClr val="26B7CC"/>
                </a:solidFill>
                <a:latin typeface="Calibri" panose="020F0502020204030204" pitchFamily="34" charset="0"/>
                <a:sym typeface="Calibri" panose="020F0502020204030204" pitchFamily="34" charset="0"/>
              </a:rPr>
              <a:t>Oct.17</a:t>
            </a:r>
            <a:r>
              <a:rPr lang="en-US" altLang="zh-CN" sz="2000" baseline="30000" dirty="0" smtClean="0">
                <a:solidFill>
                  <a:srgbClr val="26B7CC"/>
                </a:solidFill>
                <a:latin typeface="Calibri" panose="020F0502020204030204" pitchFamily="34" charset="0"/>
                <a:sym typeface="Calibri" panose="020F0502020204030204" pitchFamily="34" charset="0"/>
              </a:rPr>
              <a:t>th</a:t>
            </a:r>
            <a:r>
              <a:rPr lang="en-US" altLang="zh-CN" sz="2000" dirty="0" smtClean="0">
                <a:solidFill>
                  <a:srgbClr val="26B7CC"/>
                </a:solidFill>
                <a:latin typeface="Calibri" panose="020F0502020204030204" pitchFamily="34" charset="0"/>
                <a:sym typeface="Calibri" panose="020F0502020204030204" pitchFamily="34" charset="0"/>
              </a:rPr>
              <a:t> 2018</a:t>
            </a:r>
            <a:endParaRPr lang="zh-CN" altLang="en-US" sz="2000" b="1" dirty="0">
              <a:solidFill>
                <a:srgbClr val="26B7CC"/>
              </a:solidFill>
              <a:latin typeface="Calibri" panose="020F0502020204030204" pitchFamily="34" charset="0"/>
              <a:sym typeface="宋体" panose="02010600030101010101" pitchFamily="2" charset="-122"/>
            </a:endParaRPr>
          </a:p>
        </p:txBody>
      </p:sp>
      <p:grpSp>
        <p:nvGrpSpPr>
          <p:cNvPr id="22534" name="Group 12"/>
          <p:cNvGrpSpPr>
            <a:grpSpLocks/>
          </p:cNvGrpSpPr>
          <p:nvPr/>
        </p:nvGrpSpPr>
        <p:grpSpPr bwMode="auto">
          <a:xfrm>
            <a:off x="9282113" y="2746375"/>
            <a:ext cx="1422400" cy="1406525"/>
            <a:chOff x="0" y="0"/>
            <a:chExt cx="749300" cy="741363"/>
          </a:xfrm>
        </p:grpSpPr>
        <p:sp>
          <p:nvSpPr>
            <p:cNvPr id="22535" name="Freeform 735"/>
            <p:cNvSpPr>
              <a:spLocks noChangeArrowheads="1"/>
            </p:cNvSpPr>
            <p:nvPr/>
          </p:nvSpPr>
          <p:spPr bwMode="auto">
            <a:xfrm>
              <a:off x="355600" y="247650"/>
              <a:ext cx="98425" cy="127000"/>
            </a:xfrm>
            <a:custGeom>
              <a:avLst/>
              <a:gdLst>
                <a:gd name="T0" fmla="*/ 2147483647 w 26"/>
                <a:gd name="T1" fmla="*/ 2147483647 h 34"/>
                <a:gd name="T2" fmla="*/ 2147483647 w 26"/>
                <a:gd name="T3" fmla="*/ 2147483647 h 34"/>
                <a:gd name="T4" fmla="*/ 2147483647 w 26"/>
                <a:gd name="T5" fmla="*/ 2147483647 h 34"/>
                <a:gd name="T6" fmla="*/ 2147483647 w 26"/>
                <a:gd name="T7" fmla="*/ 2147483647 h 34"/>
                <a:gd name="T8" fmla="*/ 2147483647 w 26"/>
                <a:gd name="T9" fmla="*/ 2147483647 h 34"/>
                <a:gd name="T10" fmla="*/ 2147483647 w 26"/>
                <a:gd name="T11" fmla="*/ 2147483647 h 34"/>
                <a:gd name="T12" fmla="*/ 2147483647 w 26"/>
                <a:gd name="T13" fmla="*/ 2147483647 h 34"/>
                <a:gd name="T14" fmla="*/ 2147483647 w 26"/>
                <a:gd name="T15" fmla="*/ 2147483647 h 34"/>
                <a:gd name="T16" fmla="*/ 2147483647 w 26"/>
                <a:gd name="T17" fmla="*/ 2147483647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34"/>
                <a:gd name="T29" fmla="*/ 26 w 26"/>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34">
                  <a:moveTo>
                    <a:pt x="14" y="5"/>
                  </a:moveTo>
                  <a:cubicBezTo>
                    <a:pt x="12" y="1"/>
                    <a:pt x="7" y="0"/>
                    <a:pt x="4" y="1"/>
                  </a:cubicBezTo>
                  <a:cubicBezTo>
                    <a:pt x="1" y="3"/>
                    <a:pt x="0" y="7"/>
                    <a:pt x="2" y="11"/>
                  </a:cubicBezTo>
                  <a:cubicBezTo>
                    <a:pt x="13" y="30"/>
                    <a:pt x="13" y="30"/>
                    <a:pt x="13" y="30"/>
                  </a:cubicBezTo>
                  <a:cubicBezTo>
                    <a:pt x="14" y="32"/>
                    <a:pt x="16" y="34"/>
                    <a:pt x="19" y="34"/>
                  </a:cubicBezTo>
                  <a:cubicBezTo>
                    <a:pt x="20" y="34"/>
                    <a:pt x="21" y="34"/>
                    <a:pt x="22" y="33"/>
                  </a:cubicBezTo>
                  <a:cubicBezTo>
                    <a:pt x="23" y="32"/>
                    <a:pt x="25" y="31"/>
                    <a:pt x="25" y="29"/>
                  </a:cubicBezTo>
                  <a:cubicBezTo>
                    <a:pt x="26" y="27"/>
                    <a:pt x="25" y="25"/>
                    <a:pt x="24" y="23"/>
                  </a:cubicBezTo>
                  <a:lnTo>
                    <a:pt x="14" y="5"/>
                  </a:ln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6" name="Freeform 736"/>
            <p:cNvSpPr>
              <a:spLocks noEditPoints="1" noChangeArrowheads="1"/>
            </p:cNvSpPr>
            <p:nvPr/>
          </p:nvSpPr>
          <p:spPr bwMode="auto">
            <a:xfrm>
              <a:off x="0" y="0"/>
              <a:ext cx="749300" cy="741363"/>
            </a:xfrm>
            <a:custGeom>
              <a:avLst/>
              <a:gdLst>
                <a:gd name="T0" fmla="*/ 2147483647 w 200"/>
                <a:gd name="T1" fmla="*/ 2147483647 h 198"/>
                <a:gd name="T2" fmla="*/ 2147483647 w 200"/>
                <a:gd name="T3" fmla="*/ 2147483647 h 198"/>
                <a:gd name="T4" fmla="*/ 2147483647 w 200"/>
                <a:gd name="T5" fmla="*/ 2147483647 h 198"/>
                <a:gd name="T6" fmla="*/ 2147483647 w 200"/>
                <a:gd name="T7" fmla="*/ 2147483647 h 198"/>
                <a:gd name="T8" fmla="*/ 2147483647 w 200"/>
                <a:gd name="T9" fmla="*/ 2147483647 h 198"/>
                <a:gd name="T10" fmla="*/ 2147483647 w 200"/>
                <a:gd name="T11" fmla="*/ 2147483647 h 198"/>
                <a:gd name="T12" fmla="*/ 2147483647 w 200"/>
                <a:gd name="T13" fmla="*/ 2147483647 h 198"/>
                <a:gd name="T14" fmla="*/ 2147483647 w 200"/>
                <a:gd name="T15" fmla="*/ 2147483647 h 198"/>
                <a:gd name="T16" fmla="*/ 2147483647 w 200"/>
                <a:gd name="T17" fmla="*/ 2147483647 h 198"/>
                <a:gd name="T18" fmla="*/ 2147483647 w 200"/>
                <a:gd name="T19" fmla="*/ 2147483647 h 198"/>
                <a:gd name="T20" fmla="*/ 2147483647 w 200"/>
                <a:gd name="T21" fmla="*/ 2147483647 h 198"/>
                <a:gd name="T22" fmla="*/ 2147483647 w 200"/>
                <a:gd name="T23" fmla="*/ 2147483647 h 198"/>
                <a:gd name="T24" fmla="*/ 2147483647 w 200"/>
                <a:gd name="T25" fmla="*/ 2147483647 h 198"/>
                <a:gd name="T26" fmla="*/ 2147483647 w 200"/>
                <a:gd name="T27" fmla="*/ 2147483647 h 198"/>
                <a:gd name="T28" fmla="*/ 2147483647 w 200"/>
                <a:gd name="T29" fmla="*/ 2147483647 h 198"/>
                <a:gd name="T30" fmla="*/ 2147483647 w 200"/>
                <a:gd name="T31" fmla="*/ 2147483647 h 198"/>
                <a:gd name="T32" fmla="*/ 2147483647 w 200"/>
                <a:gd name="T33" fmla="*/ 2147483647 h 198"/>
                <a:gd name="T34" fmla="*/ 2147483647 w 200"/>
                <a:gd name="T35" fmla="*/ 2147483647 h 198"/>
                <a:gd name="T36" fmla="*/ 2147483647 w 200"/>
                <a:gd name="T37" fmla="*/ 2147483647 h 198"/>
                <a:gd name="T38" fmla="*/ 2147483647 w 200"/>
                <a:gd name="T39" fmla="*/ 2147483647 h 198"/>
                <a:gd name="T40" fmla="*/ 2147483647 w 200"/>
                <a:gd name="T41" fmla="*/ 2147483647 h 198"/>
                <a:gd name="T42" fmla="*/ 2147483647 w 200"/>
                <a:gd name="T43" fmla="*/ 2147483647 h 198"/>
                <a:gd name="T44" fmla="*/ 2147483647 w 200"/>
                <a:gd name="T45" fmla="*/ 2147483647 h 198"/>
                <a:gd name="T46" fmla="*/ 2147483647 w 200"/>
                <a:gd name="T47" fmla="*/ 2147483647 h 198"/>
                <a:gd name="T48" fmla="*/ 2147483647 w 200"/>
                <a:gd name="T49" fmla="*/ 2147483647 h 198"/>
                <a:gd name="T50" fmla="*/ 2147483647 w 200"/>
                <a:gd name="T51" fmla="*/ 2147483647 h 198"/>
                <a:gd name="T52" fmla="*/ 2147483647 w 200"/>
                <a:gd name="T53" fmla="*/ 2147483647 h 198"/>
                <a:gd name="T54" fmla="*/ 2147483647 w 200"/>
                <a:gd name="T55" fmla="*/ 2147483647 h 198"/>
                <a:gd name="T56" fmla="*/ 2147483647 w 200"/>
                <a:gd name="T57" fmla="*/ 2147483647 h 198"/>
                <a:gd name="T58" fmla="*/ 2147483647 w 200"/>
                <a:gd name="T59" fmla="*/ 2147483647 h 198"/>
                <a:gd name="T60" fmla="*/ 2147483647 w 200"/>
                <a:gd name="T61" fmla="*/ 2147483647 h 198"/>
                <a:gd name="T62" fmla="*/ 2147483647 w 200"/>
                <a:gd name="T63" fmla="*/ 2147483647 h 198"/>
                <a:gd name="T64" fmla="*/ 2147483647 w 200"/>
                <a:gd name="T65" fmla="*/ 2147483647 h 198"/>
                <a:gd name="T66" fmla="*/ 2147483647 w 200"/>
                <a:gd name="T67" fmla="*/ 2147483647 h 198"/>
                <a:gd name="T68" fmla="*/ 2147483647 w 200"/>
                <a:gd name="T69" fmla="*/ 2147483647 h 198"/>
                <a:gd name="T70" fmla="*/ 2147483647 w 200"/>
                <a:gd name="T71" fmla="*/ 2147483647 h 198"/>
                <a:gd name="T72" fmla="*/ 2147483647 w 200"/>
                <a:gd name="T73" fmla="*/ 2147483647 h 198"/>
                <a:gd name="T74" fmla="*/ 2147483647 w 200"/>
                <a:gd name="T75" fmla="*/ 2147483647 h 1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0"/>
                <a:gd name="T115" fmla="*/ 0 h 198"/>
                <a:gd name="T116" fmla="*/ 200 w 200"/>
                <a:gd name="T117" fmla="*/ 198 h 19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0" h="198">
                  <a:moveTo>
                    <a:pt x="189" y="127"/>
                  </a:moveTo>
                  <a:cubicBezTo>
                    <a:pt x="154" y="59"/>
                    <a:pt x="154" y="59"/>
                    <a:pt x="154" y="59"/>
                  </a:cubicBezTo>
                  <a:cubicBezTo>
                    <a:pt x="146" y="45"/>
                    <a:pt x="131" y="36"/>
                    <a:pt x="113" y="36"/>
                  </a:cubicBezTo>
                  <a:cubicBezTo>
                    <a:pt x="106" y="36"/>
                    <a:pt x="98" y="38"/>
                    <a:pt x="91" y="41"/>
                  </a:cubicBezTo>
                  <a:cubicBezTo>
                    <a:pt x="86" y="32"/>
                    <a:pt x="86" y="32"/>
                    <a:pt x="86" y="32"/>
                  </a:cubicBezTo>
                  <a:cubicBezTo>
                    <a:pt x="83" y="26"/>
                    <a:pt x="72" y="13"/>
                    <a:pt x="54" y="22"/>
                  </a:cubicBezTo>
                  <a:cubicBezTo>
                    <a:pt x="45" y="26"/>
                    <a:pt x="45" y="26"/>
                    <a:pt x="45" y="26"/>
                  </a:cubicBezTo>
                  <a:cubicBezTo>
                    <a:pt x="44" y="26"/>
                    <a:pt x="44" y="26"/>
                    <a:pt x="44" y="26"/>
                  </a:cubicBezTo>
                  <a:cubicBezTo>
                    <a:pt x="43" y="27"/>
                    <a:pt x="26" y="34"/>
                    <a:pt x="20" y="22"/>
                  </a:cubicBezTo>
                  <a:cubicBezTo>
                    <a:pt x="11" y="4"/>
                    <a:pt x="11" y="4"/>
                    <a:pt x="11" y="4"/>
                  </a:cubicBezTo>
                  <a:cubicBezTo>
                    <a:pt x="9" y="1"/>
                    <a:pt x="6" y="0"/>
                    <a:pt x="4" y="1"/>
                  </a:cubicBezTo>
                  <a:cubicBezTo>
                    <a:pt x="1" y="2"/>
                    <a:pt x="0" y="6"/>
                    <a:pt x="1" y="8"/>
                  </a:cubicBezTo>
                  <a:cubicBezTo>
                    <a:pt x="10" y="27"/>
                    <a:pt x="10" y="27"/>
                    <a:pt x="10" y="27"/>
                  </a:cubicBezTo>
                  <a:cubicBezTo>
                    <a:pt x="18" y="43"/>
                    <a:pt x="37" y="41"/>
                    <a:pt x="47" y="37"/>
                  </a:cubicBezTo>
                  <a:cubicBezTo>
                    <a:pt x="47" y="37"/>
                    <a:pt x="47" y="37"/>
                    <a:pt x="47" y="37"/>
                  </a:cubicBezTo>
                  <a:cubicBezTo>
                    <a:pt x="47" y="37"/>
                    <a:pt x="47" y="37"/>
                    <a:pt x="47" y="37"/>
                  </a:cubicBezTo>
                  <a:cubicBezTo>
                    <a:pt x="47" y="37"/>
                    <a:pt x="48" y="37"/>
                    <a:pt x="49" y="36"/>
                  </a:cubicBezTo>
                  <a:cubicBezTo>
                    <a:pt x="49" y="36"/>
                    <a:pt x="49" y="36"/>
                    <a:pt x="49" y="36"/>
                  </a:cubicBezTo>
                  <a:cubicBezTo>
                    <a:pt x="49" y="36"/>
                    <a:pt x="49" y="36"/>
                    <a:pt x="49" y="36"/>
                  </a:cubicBezTo>
                  <a:cubicBezTo>
                    <a:pt x="51" y="35"/>
                    <a:pt x="53" y="34"/>
                    <a:pt x="58" y="32"/>
                  </a:cubicBezTo>
                  <a:cubicBezTo>
                    <a:pt x="70" y="26"/>
                    <a:pt x="76" y="35"/>
                    <a:pt x="76" y="37"/>
                  </a:cubicBezTo>
                  <a:cubicBezTo>
                    <a:pt x="81" y="46"/>
                    <a:pt x="81" y="46"/>
                    <a:pt x="81" y="46"/>
                  </a:cubicBezTo>
                  <a:cubicBezTo>
                    <a:pt x="81" y="47"/>
                    <a:pt x="81" y="47"/>
                    <a:pt x="81" y="47"/>
                  </a:cubicBezTo>
                  <a:cubicBezTo>
                    <a:pt x="60" y="62"/>
                    <a:pt x="52" y="89"/>
                    <a:pt x="64" y="110"/>
                  </a:cubicBezTo>
                  <a:cubicBezTo>
                    <a:pt x="103" y="175"/>
                    <a:pt x="103" y="175"/>
                    <a:pt x="103" y="175"/>
                  </a:cubicBezTo>
                  <a:cubicBezTo>
                    <a:pt x="103" y="175"/>
                    <a:pt x="103" y="175"/>
                    <a:pt x="103" y="175"/>
                  </a:cubicBezTo>
                  <a:cubicBezTo>
                    <a:pt x="113" y="190"/>
                    <a:pt x="128" y="198"/>
                    <a:pt x="144" y="198"/>
                  </a:cubicBezTo>
                  <a:cubicBezTo>
                    <a:pt x="152" y="198"/>
                    <a:pt x="161" y="196"/>
                    <a:pt x="169" y="191"/>
                  </a:cubicBezTo>
                  <a:cubicBezTo>
                    <a:pt x="192" y="178"/>
                    <a:pt x="200" y="152"/>
                    <a:pt x="189" y="127"/>
                  </a:cubicBezTo>
                  <a:close/>
                  <a:moveTo>
                    <a:pt x="162" y="180"/>
                  </a:moveTo>
                  <a:cubicBezTo>
                    <a:pt x="156" y="183"/>
                    <a:pt x="150" y="184"/>
                    <a:pt x="144" y="184"/>
                  </a:cubicBezTo>
                  <a:cubicBezTo>
                    <a:pt x="132" y="184"/>
                    <a:pt x="122" y="178"/>
                    <a:pt x="115" y="168"/>
                  </a:cubicBezTo>
                  <a:cubicBezTo>
                    <a:pt x="76" y="103"/>
                    <a:pt x="76" y="103"/>
                    <a:pt x="76" y="103"/>
                  </a:cubicBezTo>
                  <a:cubicBezTo>
                    <a:pt x="67" y="87"/>
                    <a:pt x="74" y="66"/>
                    <a:pt x="93" y="56"/>
                  </a:cubicBezTo>
                  <a:cubicBezTo>
                    <a:pt x="99" y="52"/>
                    <a:pt x="106" y="50"/>
                    <a:pt x="113" y="50"/>
                  </a:cubicBezTo>
                  <a:cubicBezTo>
                    <a:pt x="126" y="50"/>
                    <a:pt x="137" y="56"/>
                    <a:pt x="142" y="66"/>
                  </a:cubicBezTo>
                  <a:cubicBezTo>
                    <a:pt x="177" y="133"/>
                    <a:pt x="177" y="133"/>
                    <a:pt x="177" y="133"/>
                  </a:cubicBezTo>
                  <a:cubicBezTo>
                    <a:pt x="185" y="152"/>
                    <a:pt x="179" y="170"/>
                    <a:pt x="162" y="180"/>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pic>
        <p:nvPicPr>
          <p:cNvPr id="14" name="图片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044" y="8413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8134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4339" name="Group 4"/>
          <p:cNvGrpSpPr>
            <a:grpSpLocks/>
          </p:cNvGrpSpPr>
          <p:nvPr/>
        </p:nvGrpSpPr>
        <p:grpSpPr bwMode="auto">
          <a:xfrm>
            <a:off x="0" y="6734175"/>
            <a:ext cx="12192000" cy="138113"/>
            <a:chOff x="0" y="0"/>
            <a:chExt cx="12231884" cy="334101"/>
          </a:xfrm>
        </p:grpSpPr>
        <p:sp>
          <p:nvSpPr>
            <p:cNvPr id="1437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7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7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7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7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2" name="组合 1"/>
          <p:cNvGrpSpPr>
            <a:grpSpLocks/>
          </p:cNvGrpSpPr>
          <p:nvPr/>
        </p:nvGrpSpPr>
        <p:grpSpPr bwMode="auto">
          <a:xfrm>
            <a:off x="869950" y="1476375"/>
            <a:ext cx="4949825" cy="1012825"/>
            <a:chOff x="869950" y="1476801"/>
            <a:chExt cx="4949825" cy="1012399"/>
          </a:xfrm>
        </p:grpSpPr>
        <p:sp>
          <p:nvSpPr>
            <p:cNvPr id="14368" name="任意多边形 29"/>
            <p:cNvSpPr>
              <a:spLocks noChangeArrowheads="1"/>
            </p:cNvSpPr>
            <p:nvPr/>
          </p:nvSpPr>
          <p:spPr bwMode="auto">
            <a:xfrm>
              <a:off x="869950" y="1495425"/>
              <a:ext cx="839788" cy="993775"/>
            </a:xfrm>
            <a:custGeom>
              <a:avLst/>
              <a:gdLst>
                <a:gd name="T0" fmla="*/ 17 w 3243492"/>
                <a:gd name="T1" fmla="*/ 0 h 2240066"/>
                <a:gd name="T2" fmla="*/ 17 w 3243492"/>
                <a:gd name="T3" fmla="*/ 1174 h 2240066"/>
                <a:gd name="T4" fmla="*/ 12 w 3243492"/>
                <a:gd name="T5" fmla="*/ 1174 h 2240066"/>
                <a:gd name="T6" fmla="*/ 12 w 3243492"/>
                <a:gd name="T7" fmla="*/ 1491 h 2240066"/>
                <a:gd name="T8" fmla="*/ 10 w 3243492"/>
                <a:gd name="T9" fmla="*/ 1174 h 2240066"/>
                <a:gd name="T10" fmla="*/ 0 w 3243492"/>
                <a:gd name="T11" fmla="*/ 1174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4369" name="矩形 8"/>
            <p:cNvSpPr>
              <a:spLocks noChangeArrowheads="1"/>
            </p:cNvSpPr>
            <p:nvPr/>
          </p:nvSpPr>
          <p:spPr bwMode="auto">
            <a:xfrm>
              <a:off x="2019300" y="1476801"/>
              <a:ext cx="3800475" cy="66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en-US" altLang="zh-CN" b="1">
                  <a:solidFill>
                    <a:srgbClr val="2E3740"/>
                  </a:solidFill>
                  <a:sym typeface="宋体" panose="02010600030101010101" pitchFamily="2" charset="-122"/>
                </a:rPr>
                <a:t>UML</a:t>
              </a:r>
              <a:r>
                <a:rPr lang="zh-CN" altLang="en-US" b="1">
                  <a:solidFill>
                    <a:srgbClr val="2E3740"/>
                  </a:solidFill>
                  <a:sym typeface="宋体" panose="02010600030101010101" pitchFamily="2" charset="-122"/>
                </a:rPr>
                <a:t>是一种语言</a:t>
              </a:r>
              <a:endParaRPr lang="en-US" altLang="zh-CN" b="1">
                <a:solidFill>
                  <a:srgbClr val="2E3740"/>
                </a:solidFill>
                <a:sym typeface="Calibri" panose="020F0502020204030204" pitchFamily="34" charset="0"/>
              </a:endParaRPr>
            </a:p>
          </p:txBody>
        </p:sp>
      </p:grpSp>
      <p:grpSp>
        <p:nvGrpSpPr>
          <p:cNvPr id="4" name="组合 3"/>
          <p:cNvGrpSpPr>
            <a:grpSpLocks/>
          </p:cNvGrpSpPr>
          <p:nvPr/>
        </p:nvGrpSpPr>
        <p:grpSpPr bwMode="auto">
          <a:xfrm>
            <a:off x="869950" y="3048000"/>
            <a:ext cx="4949825" cy="1054100"/>
            <a:chOff x="869950" y="3048263"/>
            <a:chExt cx="4949825" cy="1053837"/>
          </a:xfrm>
        </p:grpSpPr>
        <p:sp>
          <p:nvSpPr>
            <p:cNvPr id="14366" name="任意多边形 30"/>
            <p:cNvSpPr>
              <a:spLocks noChangeArrowheads="1"/>
            </p:cNvSpPr>
            <p:nvPr/>
          </p:nvSpPr>
          <p:spPr bwMode="auto">
            <a:xfrm>
              <a:off x="869950" y="3108325"/>
              <a:ext cx="839788" cy="993775"/>
            </a:xfrm>
            <a:custGeom>
              <a:avLst/>
              <a:gdLst>
                <a:gd name="T0" fmla="*/ 17 w 3243492"/>
                <a:gd name="T1" fmla="*/ 0 h 2240066"/>
                <a:gd name="T2" fmla="*/ 17 w 3243492"/>
                <a:gd name="T3" fmla="*/ 1174 h 2240066"/>
                <a:gd name="T4" fmla="*/ 12 w 3243492"/>
                <a:gd name="T5" fmla="*/ 1174 h 2240066"/>
                <a:gd name="T6" fmla="*/ 12 w 3243492"/>
                <a:gd name="T7" fmla="*/ 1491 h 2240066"/>
                <a:gd name="T8" fmla="*/ 10 w 3243492"/>
                <a:gd name="T9" fmla="*/ 1174 h 2240066"/>
                <a:gd name="T10" fmla="*/ 0 w 3243492"/>
                <a:gd name="T11" fmla="*/ 1174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4367" name="矩形 9"/>
            <p:cNvSpPr>
              <a:spLocks noChangeArrowheads="1"/>
            </p:cNvSpPr>
            <p:nvPr/>
          </p:nvSpPr>
          <p:spPr bwMode="auto">
            <a:xfrm>
              <a:off x="2019300" y="3048263"/>
              <a:ext cx="3800475" cy="86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solidFill>
                    <a:srgbClr val="2E3740"/>
                  </a:solidFill>
                  <a:sym typeface="Calibri" panose="020F0502020204030204" pitchFamily="34" charset="0"/>
                </a:rPr>
                <a:t>UML</a:t>
              </a:r>
              <a:r>
                <a:rPr lang="zh-CN" altLang="zh-CN" b="1">
                  <a:solidFill>
                    <a:srgbClr val="2E3740"/>
                  </a:solidFill>
                  <a:sym typeface="Calibri" panose="020F0502020204030204" pitchFamily="34" charset="0"/>
                </a:rPr>
                <a:t>是一种可用于详细描述的语言</a:t>
              </a:r>
            </a:p>
          </p:txBody>
        </p:sp>
      </p:grpSp>
      <p:grpSp>
        <p:nvGrpSpPr>
          <p:cNvPr id="3" name="组合 2"/>
          <p:cNvGrpSpPr>
            <a:grpSpLocks/>
          </p:cNvGrpSpPr>
          <p:nvPr/>
        </p:nvGrpSpPr>
        <p:grpSpPr bwMode="auto">
          <a:xfrm>
            <a:off x="6526213" y="1244600"/>
            <a:ext cx="4999037" cy="1311275"/>
            <a:chOff x="6526213" y="1244051"/>
            <a:chExt cx="4999037" cy="1311770"/>
          </a:xfrm>
        </p:grpSpPr>
        <p:sp>
          <p:nvSpPr>
            <p:cNvPr id="14364" name="任意多边形 34"/>
            <p:cNvSpPr>
              <a:spLocks noChangeArrowheads="1"/>
            </p:cNvSpPr>
            <p:nvPr/>
          </p:nvSpPr>
          <p:spPr bwMode="auto">
            <a:xfrm>
              <a:off x="6526213" y="1498600"/>
              <a:ext cx="839787" cy="993775"/>
            </a:xfrm>
            <a:custGeom>
              <a:avLst/>
              <a:gdLst>
                <a:gd name="T0" fmla="*/ 17 w 3243492"/>
                <a:gd name="T1" fmla="*/ 0 h 2240066"/>
                <a:gd name="T2" fmla="*/ 17 w 3243492"/>
                <a:gd name="T3" fmla="*/ 1174 h 2240066"/>
                <a:gd name="T4" fmla="*/ 12 w 3243492"/>
                <a:gd name="T5" fmla="*/ 1174 h 2240066"/>
                <a:gd name="T6" fmla="*/ 12 w 3243492"/>
                <a:gd name="T7" fmla="*/ 1491 h 2240066"/>
                <a:gd name="T8" fmla="*/ 10 w 3243492"/>
                <a:gd name="T9" fmla="*/ 1174 h 2240066"/>
                <a:gd name="T10" fmla="*/ 0 w 3243492"/>
                <a:gd name="T11" fmla="*/ 1174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4365" name="矩形 11"/>
            <p:cNvSpPr>
              <a:spLocks noChangeArrowheads="1"/>
            </p:cNvSpPr>
            <p:nvPr/>
          </p:nvSpPr>
          <p:spPr bwMode="auto">
            <a:xfrm>
              <a:off x="7724775" y="1244051"/>
              <a:ext cx="3800475" cy="1311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en-US" altLang="zh-CN" b="1">
                  <a:solidFill>
                    <a:srgbClr val="2E3740"/>
                  </a:solidFill>
                  <a:sym typeface="Calibri" panose="020F0502020204030204" pitchFamily="34" charset="0"/>
                </a:rPr>
                <a:t>UML</a:t>
              </a:r>
              <a:r>
                <a:rPr lang="zh-CN" altLang="zh-CN" b="1">
                  <a:solidFill>
                    <a:srgbClr val="2E3740"/>
                  </a:solidFill>
                  <a:sym typeface="Calibri" panose="020F0502020204030204" pitchFamily="34" charset="0"/>
                </a:rPr>
                <a:t>是一种用于可视化语言</a:t>
              </a:r>
              <a:endParaRPr lang="en-US" altLang="zh-CN" b="1">
                <a:solidFill>
                  <a:srgbClr val="2E3740"/>
                </a:solidFill>
                <a:sym typeface="Calibri" panose="020F0502020204030204" pitchFamily="34" charset="0"/>
              </a:endParaRPr>
            </a:p>
          </p:txBody>
        </p:sp>
      </p:grpSp>
      <p:grpSp>
        <p:nvGrpSpPr>
          <p:cNvPr id="5" name="组合 4"/>
          <p:cNvGrpSpPr>
            <a:grpSpLocks/>
          </p:cNvGrpSpPr>
          <p:nvPr/>
        </p:nvGrpSpPr>
        <p:grpSpPr bwMode="auto">
          <a:xfrm>
            <a:off x="6526213" y="2859088"/>
            <a:ext cx="4999037" cy="1311275"/>
            <a:chOff x="6526213" y="2858940"/>
            <a:chExt cx="4999037" cy="1311349"/>
          </a:xfrm>
        </p:grpSpPr>
        <p:sp>
          <p:nvSpPr>
            <p:cNvPr id="14362" name="任意多边形 33"/>
            <p:cNvSpPr>
              <a:spLocks noChangeArrowheads="1"/>
            </p:cNvSpPr>
            <p:nvPr/>
          </p:nvSpPr>
          <p:spPr bwMode="auto">
            <a:xfrm>
              <a:off x="6526213" y="3108325"/>
              <a:ext cx="839787" cy="993775"/>
            </a:xfrm>
            <a:custGeom>
              <a:avLst/>
              <a:gdLst>
                <a:gd name="T0" fmla="*/ 17 w 3243492"/>
                <a:gd name="T1" fmla="*/ 0 h 2240066"/>
                <a:gd name="T2" fmla="*/ 17 w 3243492"/>
                <a:gd name="T3" fmla="*/ 1174 h 2240066"/>
                <a:gd name="T4" fmla="*/ 12 w 3243492"/>
                <a:gd name="T5" fmla="*/ 1174 h 2240066"/>
                <a:gd name="T6" fmla="*/ 12 w 3243492"/>
                <a:gd name="T7" fmla="*/ 1491 h 2240066"/>
                <a:gd name="T8" fmla="*/ 10 w 3243492"/>
                <a:gd name="T9" fmla="*/ 1174 h 2240066"/>
                <a:gd name="T10" fmla="*/ 0 w 3243492"/>
                <a:gd name="T11" fmla="*/ 1174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4363" name="矩形 12"/>
            <p:cNvSpPr>
              <a:spLocks noChangeArrowheads="1"/>
            </p:cNvSpPr>
            <p:nvPr/>
          </p:nvSpPr>
          <p:spPr bwMode="auto">
            <a:xfrm>
              <a:off x="7724775" y="2858940"/>
              <a:ext cx="3800475" cy="131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en-US" altLang="zh-CN" b="1">
                  <a:solidFill>
                    <a:srgbClr val="2E3740"/>
                  </a:solidFill>
                  <a:sym typeface="宋体" panose="02010600030101010101" pitchFamily="2" charset="-122"/>
                </a:rPr>
                <a:t>UML</a:t>
              </a:r>
              <a:r>
                <a:rPr lang="zh-CN" altLang="en-US" b="1">
                  <a:solidFill>
                    <a:srgbClr val="2E3740"/>
                  </a:solidFill>
                  <a:sym typeface="宋体" panose="02010600030101010101" pitchFamily="2" charset="-122"/>
                </a:rPr>
                <a:t>是一种用于构造的语言</a:t>
              </a:r>
              <a:endParaRPr lang="en-US" altLang="zh-CN" b="1">
                <a:solidFill>
                  <a:srgbClr val="2E3740"/>
                </a:solidFill>
                <a:sym typeface="Calibri" panose="020F0502020204030204" pitchFamily="34" charset="0"/>
              </a:endParaRPr>
            </a:p>
          </p:txBody>
        </p:sp>
      </p:grpSp>
      <p:sp>
        <p:nvSpPr>
          <p:cNvPr id="14344" name="Freeform 6"/>
          <p:cNvSpPr>
            <a:spLocks noEditPoints="1" noChangeArrowheads="1"/>
          </p:cNvSpPr>
          <p:nvPr/>
        </p:nvSpPr>
        <p:spPr bwMode="auto">
          <a:xfrm>
            <a:off x="6692900" y="1635125"/>
            <a:ext cx="488950" cy="493713"/>
          </a:xfrm>
          <a:custGeom>
            <a:avLst/>
            <a:gdLst>
              <a:gd name="T0" fmla="*/ 2147483646 w 197"/>
              <a:gd name="T1" fmla="*/ 0 h 198"/>
              <a:gd name="T2" fmla="*/ 0 w 197"/>
              <a:gd name="T3" fmla="*/ 2147483646 h 198"/>
              <a:gd name="T4" fmla="*/ 2147483646 w 197"/>
              <a:gd name="T5" fmla="*/ 2147483646 h 198"/>
              <a:gd name="T6" fmla="*/ 2147483646 w 197"/>
              <a:gd name="T7" fmla="*/ 2147483646 h 198"/>
              <a:gd name="T8" fmla="*/ 2147483646 w 197"/>
              <a:gd name="T9" fmla="*/ 0 h 198"/>
              <a:gd name="T10" fmla="*/ 2147483646 w 197"/>
              <a:gd name="T11" fmla="*/ 2147483646 h 198"/>
              <a:gd name="T12" fmla="*/ 2147483646 w 197"/>
              <a:gd name="T13" fmla="*/ 2147483646 h 198"/>
              <a:gd name="T14" fmla="*/ 2147483646 w 197"/>
              <a:gd name="T15" fmla="*/ 2147483646 h 198"/>
              <a:gd name="T16" fmla="*/ 2147483646 w 197"/>
              <a:gd name="T17" fmla="*/ 2147483646 h 198"/>
              <a:gd name="T18" fmla="*/ 2147483646 w 197"/>
              <a:gd name="T19" fmla="*/ 2147483646 h 198"/>
              <a:gd name="T20" fmla="*/ 2147483646 w 197"/>
              <a:gd name="T21" fmla="*/ 2147483646 h 198"/>
              <a:gd name="T22" fmla="*/ 2147483646 w 197"/>
              <a:gd name="T23" fmla="*/ 2147483646 h 198"/>
              <a:gd name="T24" fmla="*/ 2147483646 w 197"/>
              <a:gd name="T25" fmla="*/ 2147483646 h 198"/>
              <a:gd name="T26" fmla="*/ 2147483646 w 197"/>
              <a:gd name="T27" fmla="*/ 2147483646 h 198"/>
              <a:gd name="T28" fmla="*/ 2147483646 w 197"/>
              <a:gd name="T29" fmla="*/ 2147483646 h 198"/>
              <a:gd name="T30" fmla="*/ 2147483646 w 197"/>
              <a:gd name="T31" fmla="*/ 2147483646 h 198"/>
              <a:gd name="T32" fmla="*/ 2147483646 w 197"/>
              <a:gd name="T33" fmla="*/ 2147483646 h 198"/>
              <a:gd name="T34" fmla="*/ 2147483646 w 197"/>
              <a:gd name="T35" fmla="*/ 2147483646 h 198"/>
              <a:gd name="T36" fmla="*/ 2147483646 w 197"/>
              <a:gd name="T37" fmla="*/ 2147483646 h 198"/>
              <a:gd name="T38" fmla="*/ 2147483646 w 197"/>
              <a:gd name="T39" fmla="*/ 2147483646 h 198"/>
              <a:gd name="T40" fmla="*/ 2147483646 w 197"/>
              <a:gd name="T41" fmla="*/ 2147483646 h 198"/>
              <a:gd name="T42" fmla="*/ 2147483646 w 197"/>
              <a:gd name="T43" fmla="*/ 2147483646 h 198"/>
              <a:gd name="T44" fmla="*/ 2147483646 w 197"/>
              <a:gd name="T45" fmla="*/ 2147483646 h 198"/>
              <a:gd name="T46" fmla="*/ 2147483646 w 197"/>
              <a:gd name="T47" fmla="*/ 2147483646 h 198"/>
              <a:gd name="T48" fmla="*/ 2147483646 w 197"/>
              <a:gd name="T49" fmla="*/ 2147483646 h 198"/>
              <a:gd name="T50" fmla="*/ 2147483646 w 197"/>
              <a:gd name="T51" fmla="*/ 2147483646 h 198"/>
              <a:gd name="T52" fmla="*/ 2147483646 w 197"/>
              <a:gd name="T53" fmla="*/ 2147483646 h 198"/>
              <a:gd name="T54" fmla="*/ 2147483646 w 197"/>
              <a:gd name="T55" fmla="*/ 2147483646 h 198"/>
              <a:gd name="T56" fmla="*/ 2147483646 w 197"/>
              <a:gd name="T57" fmla="*/ 2147483646 h 198"/>
              <a:gd name="T58" fmla="*/ 2147483646 w 197"/>
              <a:gd name="T59" fmla="*/ 2147483646 h 198"/>
              <a:gd name="T60" fmla="*/ 2147483646 w 197"/>
              <a:gd name="T61" fmla="*/ 2147483646 h 198"/>
              <a:gd name="T62" fmla="*/ 2147483646 w 197"/>
              <a:gd name="T63" fmla="*/ 2147483646 h 198"/>
              <a:gd name="T64" fmla="*/ 2147483646 w 197"/>
              <a:gd name="T65" fmla="*/ 2147483646 h 198"/>
              <a:gd name="T66" fmla="*/ 2147483646 w 197"/>
              <a:gd name="T67" fmla="*/ 2147483646 h 198"/>
              <a:gd name="T68" fmla="*/ 2147483646 w 197"/>
              <a:gd name="T69" fmla="*/ 2147483646 h 1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7"/>
              <a:gd name="T106" fmla="*/ 0 h 198"/>
              <a:gd name="T107" fmla="*/ 197 w 197"/>
              <a:gd name="T108" fmla="*/ 198 h 1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7" h="198">
                <a:moveTo>
                  <a:pt x="99" y="0"/>
                </a:moveTo>
                <a:cubicBezTo>
                  <a:pt x="44" y="0"/>
                  <a:pt x="0" y="45"/>
                  <a:pt x="0" y="99"/>
                </a:cubicBezTo>
                <a:cubicBezTo>
                  <a:pt x="0" y="153"/>
                  <a:pt x="44" y="198"/>
                  <a:pt x="99" y="198"/>
                </a:cubicBezTo>
                <a:cubicBezTo>
                  <a:pt x="153" y="198"/>
                  <a:pt x="197" y="153"/>
                  <a:pt x="197" y="99"/>
                </a:cubicBezTo>
                <a:cubicBezTo>
                  <a:pt x="197" y="45"/>
                  <a:pt x="153" y="0"/>
                  <a:pt x="99" y="0"/>
                </a:cubicBezTo>
                <a:close/>
                <a:moveTo>
                  <a:pt x="99" y="184"/>
                </a:moveTo>
                <a:cubicBezTo>
                  <a:pt x="74" y="184"/>
                  <a:pt x="51" y="173"/>
                  <a:pt x="36" y="156"/>
                </a:cubicBezTo>
                <a:cubicBezTo>
                  <a:pt x="37" y="154"/>
                  <a:pt x="41" y="142"/>
                  <a:pt x="44" y="136"/>
                </a:cubicBezTo>
                <a:cubicBezTo>
                  <a:pt x="47" y="130"/>
                  <a:pt x="48" y="129"/>
                  <a:pt x="54" y="123"/>
                </a:cubicBezTo>
                <a:cubicBezTo>
                  <a:pt x="61" y="117"/>
                  <a:pt x="41" y="115"/>
                  <a:pt x="36" y="110"/>
                </a:cubicBezTo>
                <a:cubicBezTo>
                  <a:pt x="31" y="105"/>
                  <a:pt x="29" y="105"/>
                  <a:pt x="24" y="101"/>
                </a:cubicBezTo>
                <a:cubicBezTo>
                  <a:pt x="20" y="98"/>
                  <a:pt x="17" y="112"/>
                  <a:pt x="16" y="119"/>
                </a:cubicBezTo>
                <a:cubicBezTo>
                  <a:pt x="15" y="113"/>
                  <a:pt x="14" y="106"/>
                  <a:pt x="14" y="99"/>
                </a:cubicBezTo>
                <a:cubicBezTo>
                  <a:pt x="14" y="81"/>
                  <a:pt x="20" y="64"/>
                  <a:pt x="29" y="51"/>
                </a:cubicBezTo>
                <a:cubicBezTo>
                  <a:pt x="26" y="59"/>
                  <a:pt x="24" y="71"/>
                  <a:pt x="34" y="67"/>
                </a:cubicBezTo>
                <a:cubicBezTo>
                  <a:pt x="46" y="63"/>
                  <a:pt x="47" y="59"/>
                  <a:pt x="47" y="59"/>
                </a:cubicBezTo>
                <a:cubicBezTo>
                  <a:pt x="54" y="47"/>
                  <a:pt x="54" y="47"/>
                  <a:pt x="54" y="47"/>
                </a:cubicBezTo>
                <a:cubicBezTo>
                  <a:pt x="54" y="47"/>
                  <a:pt x="55" y="63"/>
                  <a:pt x="56" y="66"/>
                </a:cubicBezTo>
                <a:cubicBezTo>
                  <a:pt x="58" y="68"/>
                  <a:pt x="63" y="75"/>
                  <a:pt x="65" y="65"/>
                </a:cubicBezTo>
                <a:cubicBezTo>
                  <a:pt x="69" y="48"/>
                  <a:pt x="69" y="43"/>
                  <a:pt x="76" y="43"/>
                </a:cubicBezTo>
                <a:cubicBezTo>
                  <a:pt x="82" y="43"/>
                  <a:pt x="95" y="38"/>
                  <a:pt x="97" y="54"/>
                </a:cubicBezTo>
                <a:cubicBezTo>
                  <a:pt x="98" y="69"/>
                  <a:pt x="95" y="60"/>
                  <a:pt x="87" y="64"/>
                </a:cubicBezTo>
                <a:cubicBezTo>
                  <a:pt x="79" y="68"/>
                  <a:pt x="76" y="82"/>
                  <a:pt x="84" y="84"/>
                </a:cubicBezTo>
                <a:cubicBezTo>
                  <a:pt x="92" y="86"/>
                  <a:pt x="110" y="93"/>
                  <a:pt x="110" y="93"/>
                </a:cubicBezTo>
                <a:cubicBezTo>
                  <a:pt x="118" y="103"/>
                  <a:pt x="118" y="103"/>
                  <a:pt x="118" y="103"/>
                </a:cubicBezTo>
                <a:cubicBezTo>
                  <a:pt x="121" y="113"/>
                  <a:pt x="121" y="113"/>
                  <a:pt x="121" y="113"/>
                </a:cubicBezTo>
                <a:cubicBezTo>
                  <a:pt x="121" y="113"/>
                  <a:pt x="123" y="125"/>
                  <a:pt x="123" y="126"/>
                </a:cubicBezTo>
                <a:cubicBezTo>
                  <a:pt x="123" y="127"/>
                  <a:pt x="123" y="137"/>
                  <a:pt x="123" y="137"/>
                </a:cubicBezTo>
                <a:cubicBezTo>
                  <a:pt x="123" y="137"/>
                  <a:pt x="123" y="158"/>
                  <a:pt x="131" y="153"/>
                </a:cubicBezTo>
                <a:cubicBezTo>
                  <a:pt x="139" y="148"/>
                  <a:pt x="160" y="115"/>
                  <a:pt x="156" y="102"/>
                </a:cubicBezTo>
                <a:cubicBezTo>
                  <a:pt x="151" y="90"/>
                  <a:pt x="151" y="88"/>
                  <a:pt x="159" y="84"/>
                </a:cubicBezTo>
                <a:cubicBezTo>
                  <a:pt x="167" y="80"/>
                  <a:pt x="173" y="74"/>
                  <a:pt x="173" y="68"/>
                </a:cubicBezTo>
                <a:cubicBezTo>
                  <a:pt x="172" y="64"/>
                  <a:pt x="173" y="61"/>
                  <a:pt x="173" y="58"/>
                </a:cubicBezTo>
                <a:cubicBezTo>
                  <a:pt x="180" y="71"/>
                  <a:pt x="183" y="84"/>
                  <a:pt x="183" y="99"/>
                </a:cubicBezTo>
                <a:cubicBezTo>
                  <a:pt x="183" y="146"/>
                  <a:pt x="145" y="184"/>
                  <a:pt x="99" y="184"/>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nvGrpSpPr>
          <p:cNvPr id="14345" name="Group 27"/>
          <p:cNvGrpSpPr>
            <a:grpSpLocks/>
          </p:cNvGrpSpPr>
          <p:nvPr/>
        </p:nvGrpSpPr>
        <p:grpSpPr bwMode="auto">
          <a:xfrm>
            <a:off x="6746875" y="3279775"/>
            <a:ext cx="433388" cy="487363"/>
            <a:chOff x="0" y="0"/>
            <a:chExt cx="663575" cy="746125"/>
          </a:xfrm>
        </p:grpSpPr>
        <p:sp>
          <p:nvSpPr>
            <p:cNvPr id="14358" name="Freeform 21"/>
            <p:cNvSpPr>
              <a:spLocks noChangeArrowheads="1"/>
            </p:cNvSpPr>
            <p:nvPr/>
          </p:nvSpPr>
          <p:spPr bwMode="auto">
            <a:xfrm>
              <a:off x="125412" y="479425"/>
              <a:ext cx="328613" cy="19050"/>
            </a:xfrm>
            <a:custGeom>
              <a:avLst/>
              <a:gdLst>
                <a:gd name="T0" fmla="*/ 2147483646 w 86"/>
                <a:gd name="T1" fmla="*/ 0 h 5"/>
                <a:gd name="T2" fmla="*/ 2147483646 w 86"/>
                <a:gd name="T3" fmla="*/ 0 h 5"/>
                <a:gd name="T4" fmla="*/ 0 w 86"/>
                <a:gd name="T5" fmla="*/ 2147483646 h 5"/>
                <a:gd name="T6" fmla="*/ 2147483646 w 86"/>
                <a:gd name="T7" fmla="*/ 2147483646 h 5"/>
                <a:gd name="T8" fmla="*/ 2147483646 w 86"/>
                <a:gd name="T9" fmla="*/ 2147483646 h 5"/>
                <a:gd name="T10" fmla="*/ 2147483646 w 86"/>
                <a:gd name="T11" fmla="*/ 2147483646 h 5"/>
                <a:gd name="T12" fmla="*/ 2147483646 w 86"/>
                <a:gd name="T13" fmla="*/ 0 h 5"/>
                <a:gd name="T14" fmla="*/ 0 60000 65536"/>
                <a:gd name="T15" fmla="*/ 0 60000 65536"/>
                <a:gd name="T16" fmla="*/ 0 60000 65536"/>
                <a:gd name="T17" fmla="*/ 0 60000 65536"/>
                <a:gd name="T18" fmla="*/ 0 60000 65536"/>
                <a:gd name="T19" fmla="*/ 0 60000 65536"/>
                <a:gd name="T20" fmla="*/ 0 60000 65536"/>
                <a:gd name="T21" fmla="*/ 0 w 86"/>
                <a:gd name="T22" fmla="*/ 0 h 5"/>
                <a:gd name="T23" fmla="*/ 86 w 8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5">
                  <a:moveTo>
                    <a:pt x="84" y="0"/>
                  </a:moveTo>
                  <a:cubicBezTo>
                    <a:pt x="3" y="0"/>
                    <a:pt x="3" y="0"/>
                    <a:pt x="3" y="0"/>
                  </a:cubicBezTo>
                  <a:cubicBezTo>
                    <a:pt x="1" y="0"/>
                    <a:pt x="0" y="1"/>
                    <a:pt x="0" y="3"/>
                  </a:cubicBezTo>
                  <a:cubicBezTo>
                    <a:pt x="0" y="4"/>
                    <a:pt x="1" y="5"/>
                    <a:pt x="3" y="5"/>
                  </a:cubicBezTo>
                  <a:cubicBezTo>
                    <a:pt x="84" y="5"/>
                    <a:pt x="84" y="5"/>
                    <a:pt x="84" y="5"/>
                  </a:cubicBezTo>
                  <a:cubicBezTo>
                    <a:pt x="85" y="5"/>
                    <a:pt x="86" y="4"/>
                    <a:pt x="86" y="3"/>
                  </a:cubicBezTo>
                  <a:cubicBezTo>
                    <a:pt x="86" y="1"/>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4359" name="Freeform 22"/>
            <p:cNvSpPr>
              <a:spLocks noChangeArrowheads="1"/>
            </p:cNvSpPr>
            <p:nvPr/>
          </p:nvSpPr>
          <p:spPr bwMode="auto">
            <a:xfrm>
              <a:off x="125412" y="376238"/>
              <a:ext cx="328613" cy="19050"/>
            </a:xfrm>
            <a:custGeom>
              <a:avLst/>
              <a:gdLst>
                <a:gd name="T0" fmla="*/ 2147483646 w 86"/>
                <a:gd name="T1" fmla="*/ 0 h 5"/>
                <a:gd name="T2" fmla="*/ 2147483646 w 86"/>
                <a:gd name="T3" fmla="*/ 0 h 5"/>
                <a:gd name="T4" fmla="*/ 0 w 86"/>
                <a:gd name="T5" fmla="*/ 2147483646 h 5"/>
                <a:gd name="T6" fmla="*/ 2147483646 w 86"/>
                <a:gd name="T7" fmla="*/ 2147483646 h 5"/>
                <a:gd name="T8" fmla="*/ 2147483646 w 86"/>
                <a:gd name="T9" fmla="*/ 2147483646 h 5"/>
                <a:gd name="T10" fmla="*/ 2147483646 w 86"/>
                <a:gd name="T11" fmla="*/ 2147483646 h 5"/>
                <a:gd name="T12" fmla="*/ 2147483646 w 86"/>
                <a:gd name="T13" fmla="*/ 0 h 5"/>
                <a:gd name="T14" fmla="*/ 0 60000 65536"/>
                <a:gd name="T15" fmla="*/ 0 60000 65536"/>
                <a:gd name="T16" fmla="*/ 0 60000 65536"/>
                <a:gd name="T17" fmla="*/ 0 60000 65536"/>
                <a:gd name="T18" fmla="*/ 0 60000 65536"/>
                <a:gd name="T19" fmla="*/ 0 60000 65536"/>
                <a:gd name="T20" fmla="*/ 0 60000 65536"/>
                <a:gd name="T21" fmla="*/ 0 w 86"/>
                <a:gd name="T22" fmla="*/ 0 h 5"/>
                <a:gd name="T23" fmla="*/ 86 w 8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4360" name="Freeform 23"/>
            <p:cNvSpPr>
              <a:spLocks noChangeArrowheads="1"/>
            </p:cNvSpPr>
            <p:nvPr/>
          </p:nvSpPr>
          <p:spPr bwMode="auto">
            <a:xfrm>
              <a:off x="125412" y="269875"/>
              <a:ext cx="328613" cy="22225"/>
            </a:xfrm>
            <a:custGeom>
              <a:avLst/>
              <a:gdLst>
                <a:gd name="T0" fmla="*/ 2147483646 w 86"/>
                <a:gd name="T1" fmla="*/ 0 h 6"/>
                <a:gd name="T2" fmla="*/ 2147483646 w 86"/>
                <a:gd name="T3" fmla="*/ 0 h 6"/>
                <a:gd name="T4" fmla="*/ 0 w 86"/>
                <a:gd name="T5" fmla="*/ 2147483646 h 6"/>
                <a:gd name="T6" fmla="*/ 2147483646 w 86"/>
                <a:gd name="T7" fmla="*/ 2147483646 h 6"/>
                <a:gd name="T8" fmla="*/ 2147483646 w 86"/>
                <a:gd name="T9" fmla="*/ 2147483646 h 6"/>
                <a:gd name="T10" fmla="*/ 2147483646 w 86"/>
                <a:gd name="T11" fmla="*/ 2147483646 h 6"/>
                <a:gd name="T12" fmla="*/ 2147483646 w 86"/>
                <a:gd name="T13" fmla="*/ 0 h 6"/>
                <a:gd name="T14" fmla="*/ 0 60000 65536"/>
                <a:gd name="T15" fmla="*/ 0 60000 65536"/>
                <a:gd name="T16" fmla="*/ 0 60000 65536"/>
                <a:gd name="T17" fmla="*/ 0 60000 65536"/>
                <a:gd name="T18" fmla="*/ 0 60000 65536"/>
                <a:gd name="T19" fmla="*/ 0 60000 65536"/>
                <a:gd name="T20" fmla="*/ 0 60000 65536"/>
                <a:gd name="T21" fmla="*/ 0 w 86"/>
                <a:gd name="T22" fmla="*/ 0 h 6"/>
                <a:gd name="T23" fmla="*/ 86 w 8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6">
                  <a:moveTo>
                    <a:pt x="84" y="0"/>
                  </a:moveTo>
                  <a:cubicBezTo>
                    <a:pt x="3" y="0"/>
                    <a:pt x="3" y="0"/>
                    <a:pt x="3" y="0"/>
                  </a:cubicBezTo>
                  <a:cubicBezTo>
                    <a:pt x="1" y="0"/>
                    <a:pt x="0" y="2"/>
                    <a:pt x="0" y="3"/>
                  </a:cubicBezTo>
                  <a:cubicBezTo>
                    <a:pt x="0" y="5"/>
                    <a:pt x="1" y="6"/>
                    <a:pt x="3" y="6"/>
                  </a:cubicBezTo>
                  <a:cubicBezTo>
                    <a:pt x="84" y="6"/>
                    <a:pt x="84" y="6"/>
                    <a:pt x="84" y="6"/>
                  </a:cubicBezTo>
                  <a:cubicBezTo>
                    <a:pt x="85" y="6"/>
                    <a:pt x="86" y="5"/>
                    <a:pt x="86" y="3"/>
                  </a:cubicBezTo>
                  <a:cubicBezTo>
                    <a:pt x="86" y="2"/>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4361" name="Freeform 24"/>
            <p:cNvSpPr>
              <a:spLocks noEditPoints="1" noChangeArrowheads="1"/>
            </p:cNvSpPr>
            <p:nvPr/>
          </p:nvSpPr>
          <p:spPr bwMode="auto">
            <a:xfrm>
              <a:off x="0" y="0"/>
              <a:ext cx="663575" cy="746125"/>
            </a:xfrm>
            <a:custGeom>
              <a:avLst/>
              <a:gdLst>
                <a:gd name="T0" fmla="*/ 2147483646 w 174"/>
                <a:gd name="T1" fmla="*/ 2147483646 h 196"/>
                <a:gd name="T2" fmla="*/ 2147483646 w 174"/>
                <a:gd name="T3" fmla="*/ 0 h 196"/>
                <a:gd name="T4" fmla="*/ 2147483646 w 174"/>
                <a:gd name="T5" fmla="*/ 0 h 196"/>
                <a:gd name="T6" fmla="*/ 2147483646 w 174"/>
                <a:gd name="T7" fmla="*/ 0 h 196"/>
                <a:gd name="T8" fmla="*/ 2147483646 w 174"/>
                <a:gd name="T9" fmla="*/ 0 h 196"/>
                <a:gd name="T10" fmla="*/ 0 w 174"/>
                <a:gd name="T11" fmla="*/ 2147483646 h 196"/>
                <a:gd name="T12" fmla="*/ 0 w 174"/>
                <a:gd name="T13" fmla="*/ 2147483646 h 196"/>
                <a:gd name="T14" fmla="*/ 2147483646 w 174"/>
                <a:gd name="T15" fmla="*/ 2147483646 h 196"/>
                <a:gd name="T16" fmla="*/ 2147483646 w 174"/>
                <a:gd name="T17" fmla="*/ 2147483646 h 196"/>
                <a:gd name="T18" fmla="*/ 2147483646 w 174"/>
                <a:gd name="T19" fmla="*/ 2147483646 h 196"/>
                <a:gd name="T20" fmla="*/ 2147483646 w 174"/>
                <a:gd name="T21" fmla="*/ 2147483646 h 196"/>
                <a:gd name="T22" fmla="*/ 2147483646 w 174"/>
                <a:gd name="T23" fmla="*/ 2147483646 h 196"/>
                <a:gd name="T24" fmla="*/ 2147483646 w 174"/>
                <a:gd name="T25" fmla="*/ 2147483646 h 196"/>
                <a:gd name="T26" fmla="*/ 2147483646 w 174"/>
                <a:gd name="T27" fmla="*/ 2147483646 h 196"/>
                <a:gd name="T28" fmla="*/ 2147483646 w 174"/>
                <a:gd name="T29" fmla="*/ 2147483646 h 196"/>
                <a:gd name="T30" fmla="*/ 2147483646 w 174"/>
                <a:gd name="T31" fmla="*/ 2147483646 h 196"/>
                <a:gd name="T32" fmla="*/ 2147483646 w 174"/>
                <a:gd name="T33" fmla="*/ 2147483646 h 196"/>
                <a:gd name="T34" fmla="*/ 2147483646 w 174"/>
                <a:gd name="T35" fmla="*/ 2147483646 h 196"/>
                <a:gd name="T36" fmla="*/ 2147483646 w 174"/>
                <a:gd name="T37" fmla="*/ 2147483646 h 196"/>
                <a:gd name="T38" fmla="*/ 2147483646 w 174"/>
                <a:gd name="T39" fmla="*/ 2147483646 h 196"/>
                <a:gd name="T40" fmla="*/ 2147483646 w 174"/>
                <a:gd name="T41" fmla="*/ 2147483646 h 196"/>
                <a:gd name="T42" fmla="*/ 2147483646 w 174"/>
                <a:gd name="T43" fmla="*/ 2147483646 h 196"/>
                <a:gd name="T44" fmla="*/ 2147483646 w 174"/>
                <a:gd name="T45" fmla="*/ 2147483646 h 196"/>
                <a:gd name="T46" fmla="*/ 2147483646 w 174"/>
                <a:gd name="T47" fmla="*/ 2147483646 h 196"/>
                <a:gd name="T48" fmla="*/ 2147483646 w 174"/>
                <a:gd name="T49" fmla="*/ 2147483646 h 196"/>
                <a:gd name="T50" fmla="*/ 2147483646 w 174"/>
                <a:gd name="T51" fmla="*/ 2147483646 h 196"/>
                <a:gd name="T52" fmla="*/ 2147483646 w 174"/>
                <a:gd name="T53" fmla="*/ 2147483646 h 196"/>
                <a:gd name="T54" fmla="*/ 2147483646 w 174"/>
                <a:gd name="T55" fmla="*/ 2147483646 h 196"/>
                <a:gd name="T56" fmla="*/ 2147483646 w 174"/>
                <a:gd name="T57" fmla="*/ 2147483646 h 196"/>
                <a:gd name="T58" fmla="*/ 2147483646 w 174"/>
                <a:gd name="T59" fmla="*/ 2147483646 h 196"/>
                <a:gd name="T60" fmla="*/ 2147483646 w 174"/>
                <a:gd name="T61" fmla="*/ 2147483646 h 196"/>
                <a:gd name="T62" fmla="*/ 2147483646 w 174"/>
                <a:gd name="T63" fmla="*/ 2147483646 h 196"/>
                <a:gd name="T64" fmla="*/ 2147483646 w 174"/>
                <a:gd name="T65" fmla="*/ 2147483646 h 196"/>
                <a:gd name="T66" fmla="*/ 2147483646 w 174"/>
                <a:gd name="T67" fmla="*/ 2147483646 h 196"/>
                <a:gd name="T68" fmla="*/ 2147483646 w 174"/>
                <a:gd name="T69" fmla="*/ 2147483646 h 196"/>
                <a:gd name="T70" fmla="*/ 2147483646 w 174"/>
                <a:gd name="T71" fmla="*/ 2147483646 h 196"/>
                <a:gd name="T72" fmla="*/ 2147483646 w 174"/>
                <a:gd name="T73" fmla="*/ 2147483646 h 196"/>
                <a:gd name="T74" fmla="*/ 2147483646 w 174"/>
                <a:gd name="T75" fmla="*/ 2147483646 h 196"/>
                <a:gd name="T76" fmla="*/ 2147483646 w 174"/>
                <a:gd name="T77" fmla="*/ 2147483646 h 196"/>
                <a:gd name="T78" fmla="*/ 2147483646 w 174"/>
                <a:gd name="T79" fmla="*/ 2147483646 h 196"/>
                <a:gd name="T80" fmla="*/ 2147483646 w 174"/>
                <a:gd name="T81" fmla="*/ 2147483646 h 196"/>
                <a:gd name="T82" fmla="*/ 2147483646 w 174"/>
                <a:gd name="T83" fmla="*/ 2147483646 h 196"/>
                <a:gd name="T84" fmla="*/ 2147483646 w 174"/>
                <a:gd name="T85" fmla="*/ 2147483646 h 196"/>
                <a:gd name="T86" fmla="*/ 2147483646 w 174"/>
                <a:gd name="T87" fmla="*/ 2147483646 h 196"/>
                <a:gd name="T88" fmla="*/ 2147483646 w 174"/>
                <a:gd name="T89" fmla="*/ 2147483646 h 196"/>
                <a:gd name="T90" fmla="*/ 2147483646 w 174"/>
                <a:gd name="T91" fmla="*/ 2147483646 h 196"/>
                <a:gd name="T92" fmla="*/ 2147483646 w 174"/>
                <a:gd name="T93" fmla="*/ 2147483646 h 196"/>
                <a:gd name="T94" fmla="*/ 2147483646 w 174"/>
                <a:gd name="T95" fmla="*/ 2147483646 h 19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4"/>
                <a:gd name="T145" fmla="*/ 0 h 196"/>
                <a:gd name="T146" fmla="*/ 174 w 174"/>
                <a:gd name="T147" fmla="*/ 196 h 19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4" h="196">
                  <a:moveTo>
                    <a:pt x="174" y="25"/>
                  </a:moveTo>
                  <a:cubicBezTo>
                    <a:pt x="174" y="11"/>
                    <a:pt x="163" y="0"/>
                    <a:pt x="149" y="0"/>
                  </a:cubicBezTo>
                  <a:cubicBezTo>
                    <a:pt x="25" y="0"/>
                    <a:pt x="25" y="0"/>
                    <a:pt x="25" y="0"/>
                  </a:cubicBezTo>
                  <a:cubicBezTo>
                    <a:pt x="25" y="0"/>
                    <a:pt x="25" y="0"/>
                    <a:pt x="25" y="0"/>
                  </a:cubicBezTo>
                  <a:cubicBezTo>
                    <a:pt x="25" y="0"/>
                    <a:pt x="25" y="0"/>
                    <a:pt x="25" y="0"/>
                  </a:cubicBezTo>
                  <a:cubicBezTo>
                    <a:pt x="11" y="0"/>
                    <a:pt x="0" y="11"/>
                    <a:pt x="0" y="25"/>
                  </a:cubicBezTo>
                  <a:cubicBezTo>
                    <a:pt x="0" y="169"/>
                    <a:pt x="0" y="169"/>
                    <a:pt x="0" y="169"/>
                  </a:cubicBezTo>
                  <a:cubicBezTo>
                    <a:pt x="0" y="171"/>
                    <a:pt x="1" y="172"/>
                    <a:pt x="2" y="174"/>
                  </a:cubicBezTo>
                  <a:cubicBezTo>
                    <a:pt x="22" y="193"/>
                    <a:pt x="22" y="193"/>
                    <a:pt x="22" y="193"/>
                  </a:cubicBezTo>
                  <a:cubicBezTo>
                    <a:pt x="25" y="196"/>
                    <a:pt x="29" y="196"/>
                    <a:pt x="31" y="193"/>
                  </a:cubicBezTo>
                  <a:cubicBezTo>
                    <a:pt x="52" y="173"/>
                    <a:pt x="52" y="173"/>
                    <a:pt x="52" y="173"/>
                  </a:cubicBezTo>
                  <a:cubicBezTo>
                    <a:pt x="73" y="194"/>
                    <a:pt x="73" y="194"/>
                    <a:pt x="73" y="194"/>
                  </a:cubicBezTo>
                  <a:cubicBezTo>
                    <a:pt x="76" y="196"/>
                    <a:pt x="80" y="196"/>
                    <a:pt x="82" y="194"/>
                  </a:cubicBezTo>
                  <a:cubicBezTo>
                    <a:pt x="104" y="173"/>
                    <a:pt x="104" y="173"/>
                    <a:pt x="104" y="173"/>
                  </a:cubicBezTo>
                  <a:cubicBezTo>
                    <a:pt x="125" y="194"/>
                    <a:pt x="125" y="194"/>
                    <a:pt x="125" y="194"/>
                  </a:cubicBezTo>
                  <a:cubicBezTo>
                    <a:pt x="126" y="195"/>
                    <a:pt x="128" y="196"/>
                    <a:pt x="130" y="196"/>
                  </a:cubicBezTo>
                  <a:cubicBezTo>
                    <a:pt x="131" y="196"/>
                    <a:pt x="133" y="195"/>
                    <a:pt x="134" y="194"/>
                  </a:cubicBezTo>
                  <a:cubicBezTo>
                    <a:pt x="153" y="175"/>
                    <a:pt x="153" y="175"/>
                    <a:pt x="153" y="175"/>
                  </a:cubicBezTo>
                  <a:cubicBezTo>
                    <a:pt x="155" y="174"/>
                    <a:pt x="155" y="172"/>
                    <a:pt x="155" y="170"/>
                  </a:cubicBezTo>
                  <a:cubicBezTo>
                    <a:pt x="155" y="49"/>
                    <a:pt x="155" y="49"/>
                    <a:pt x="155" y="49"/>
                  </a:cubicBezTo>
                  <a:cubicBezTo>
                    <a:pt x="166" y="46"/>
                    <a:pt x="174" y="36"/>
                    <a:pt x="174" y="25"/>
                  </a:cubicBezTo>
                  <a:close/>
                  <a:moveTo>
                    <a:pt x="130" y="180"/>
                  </a:moveTo>
                  <a:cubicBezTo>
                    <a:pt x="108" y="159"/>
                    <a:pt x="108" y="159"/>
                    <a:pt x="108" y="159"/>
                  </a:cubicBezTo>
                  <a:cubicBezTo>
                    <a:pt x="106" y="157"/>
                    <a:pt x="102" y="157"/>
                    <a:pt x="99" y="159"/>
                  </a:cubicBezTo>
                  <a:cubicBezTo>
                    <a:pt x="78" y="180"/>
                    <a:pt x="78" y="180"/>
                    <a:pt x="78" y="180"/>
                  </a:cubicBezTo>
                  <a:cubicBezTo>
                    <a:pt x="57" y="159"/>
                    <a:pt x="57" y="159"/>
                    <a:pt x="57" y="159"/>
                  </a:cubicBezTo>
                  <a:cubicBezTo>
                    <a:pt x="54" y="157"/>
                    <a:pt x="50" y="157"/>
                    <a:pt x="47" y="159"/>
                  </a:cubicBezTo>
                  <a:cubicBezTo>
                    <a:pt x="27" y="179"/>
                    <a:pt x="27" y="179"/>
                    <a:pt x="27" y="179"/>
                  </a:cubicBezTo>
                  <a:cubicBezTo>
                    <a:pt x="13" y="166"/>
                    <a:pt x="13" y="166"/>
                    <a:pt x="13" y="166"/>
                  </a:cubicBezTo>
                  <a:cubicBezTo>
                    <a:pt x="13" y="25"/>
                    <a:pt x="13" y="25"/>
                    <a:pt x="13" y="25"/>
                  </a:cubicBezTo>
                  <a:cubicBezTo>
                    <a:pt x="13" y="19"/>
                    <a:pt x="18" y="14"/>
                    <a:pt x="25" y="14"/>
                  </a:cubicBezTo>
                  <a:cubicBezTo>
                    <a:pt x="25" y="14"/>
                    <a:pt x="25" y="14"/>
                    <a:pt x="25" y="14"/>
                  </a:cubicBezTo>
                  <a:cubicBezTo>
                    <a:pt x="25" y="14"/>
                    <a:pt x="25" y="14"/>
                    <a:pt x="25" y="14"/>
                  </a:cubicBezTo>
                  <a:cubicBezTo>
                    <a:pt x="25" y="14"/>
                    <a:pt x="25" y="14"/>
                    <a:pt x="25" y="14"/>
                  </a:cubicBezTo>
                  <a:cubicBezTo>
                    <a:pt x="32" y="14"/>
                    <a:pt x="37" y="19"/>
                    <a:pt x="37" y="25"/>
                  </a:cubicBezTo>
                  <a:cubicBezTo>
                    <a:pt x="37" y="31"/>
                    <a:pt x="32" y="36"/>
                    <a:pt x="25" y="36"/>
                  </a:cubicBezTo>
                  <a:cubicBezTo>
                    <a:pt x="21" y="36"/>
                    <a:pt x="18" y="39"/>
                    <a:pt x="18" y="43"/>
                  </a:cubicBezTo>
                  <a:cubicBezTo>
                    <a:pt x="18" y="47"/>
                    <a:pt x="21" y="50"/>
                    <a:pt x="25" y="50"/>
                  </a:cubicBezTo>
                  <a:cubicBezTo>
                    <a:pt x="142" y="50"/>
                    <a:pt x="142" y="50"/>
                    <a:pt x="142" y="50"/>
                  </a:cubicBezTo>
                  <a:cubicBezTo>
                    <a:pt x="142" y="168"/>
                    <a:pt x="142" y="168"/>
                    <a:pt x="142" y="168"/>
                  </a:cubicBezTo>
                  <a:lnTo>
                    <a:pt x="130" y="180"/>
                  </a:lnTo>
                  <a:close/>
                  <a:moveTo>
                    <a:pt x="149" y="36"/>
                  </a:moveTo>
                  <a:cubicBezTo>
                    <a:pt x="47" y="36"/>
                    <a:pt x="47" y="36"/>
                    <a:pt x="47" y="36"/>
                  </a:cubicBezTo>
                  <a:cubicBezTo>
                    <a:pt x="49" y="33"/>
                    <a:pt x="50" y="29"/>
                    <a:pt x="50" y="25"/>
                  </a:cubicBezTo>
                  <a:cubicBezTo>
                    <a:pt x="50" y="21"/>
                    <a:pt x="49" y="17"/>
                    <a:pt x="47" y="14"/>
                  </a:cubicBezTo>
                  <a:cubicBezTo>
                    <a:pt x="149" y="14"/>
                    <a:pt x="149" y="14"/>
                    <a:pt x="149" y="14"/>
                  </a:cubicBezTo>
                  <a:cubicBezTo>
                    <a:pt x="155" y="14"/>
                    <a:pt x="161" y="19"/>
                    <a:pt x="161" y="25"/>
                  </a:cubicBezTo>
                  <a:cubicBezTo>
                    <a:pt x="161" y="31"/>
                    <a:pt x="155" y="36"/>
                    <a:pt x="149" y="36"/>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grpSp>
        <p:nvGrpSpPr>
          <p:cNvPr id="6159" name="组合 1"/>
          <p:cNvGrpSpPr>
            <a:grpSpLocks/>
          </p:cNvGrpSpPr>
          <p:nvPr/>
        </p:nvGrpSpPr>
        <p:grpSpPr bwMode="auto">
          <a:xfrm>
            <a:off x="869950" y="4452938"/>
            <a:ext cx="4949825" cy="1311275"/>
            <a:chOff x="869950" y="4453502"/>
            <a:chExt cx="4949824" cy="1310595"/>
          </a:xfrm>
        </p:grpSpPr>
        <p:sp>
          <p:nvSpPr>
            <p:cNvPr id="14355" name="任意多边形 31"/>
            <p:cNvSpPr>
              <a:spLocks noChangeArrowheads="1"/>
            </p:cNvSpPr>
            <p:nvPr/>
          </p:nvSpPr>
          <p:spPr bwMode="auto">
            <a:xfrm>
              <a:off x="869950" y="4695825"/>
              <a:ext cx="839788" cy="993775"/>
            </a:xfrm>
            <a:custGeom>
              <a:avLst/>
              <a:gdLst>
                <a:gd name="T0" fmla="*/ 17 w 3243492"/>
                <a:gd name="T1" fmla="*/ 0 h 2240066"/>
                <a:gd name="T2" fmla="*/ 17 w 3243492"/>
                <a:gd name="T3" fmla="*/ 1174 h 2240066"/>
                <a:gd name="T4" fmla="*/ 12 w 3243492"/>
                <a:gd name="T5" fmla="*/ 1174 h 2240066"/>
                <a:gd name="T6" fmla="*/ 12 w 3243492"/>
                <a:gd name="T7" fmla="*/ 1491 h 2240066"/>
                <a:gd name="T8" fmla="*/ 10 w 3243492"/>
                <a:gd name="T9" fmla="*/ 1174 h 2240066"/>
                <a:gd name="T10" fmla="*/ 0 w 3243492"/>
                <a:gd name="T11" fmla="*/ 1174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4356" name="矩形 10"/>
            <p:cNvSpPr>
              <a:spLocks noChangeArrowheads="1"/>
            </p:cNvSpPr>
            <p:nvPr/>
          </p:nvSpPr>
          <p:spPr bwMode="auto">
            <a:xfrm>
              <a:off x="2019299" y="4453502"/>
              <a:ext cx="3800475" cy="131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en-US" altLang="zh-CN" b="1">
                  <a:solidFill>
                    <a:srgbClr val="2E3740"/>
                  </a:solidFill>
                  <a:sym typeface="宋体" panose="02010600030101010101" pitchFamily="2" charset="-122"/>
                </a:rPr>
                <a:t>UML</a:t>
              </a:r>
              <a:r>
                <a:rPr lang="zh-CN" altLang="en-US" b="1">
                  <a:solidFill>
                    <a:srgbClr val="2E3740"/>
                  </a:solidFill>
                  <a:sym typeface="宋体" panose="02010600030101010101" pitchFamily="2" charset="-122"/>
                </a:rPr>
                <a:t>是一种用于文档化的语言</a:t>
              </a:r>
              <a:endParaRPr lang="en-US" altLang="zh-CN" b="1">
                <a:solidFill>
                  <a:srgbClr val="2E3740"/>
                </a:solidFill>
                <a:sym typeface="Calibri" panose="020F0502020204030204" pitchFamily="34" charset="0"/>
              </a:endParaRPr>
            </a:p>
          </p:txBody>
        </p:sp>
        <p:sp>
          <p:nvSpPr>
            <p:cNvPr id="14357" name="Freeform 28"/>
            <p:cNvSpPr>
              <a:spLocks noEditPoints="1" noChangeArrowheads="1"/>
            </p:cNvSpPr>
            <p:nvPr/>
          </p:nvSpPr>
          <p:spPr bwMode="auto">
            <a:xfrm>
              <a:off x="1044575" y="4851400"/>
              <a:ext cx="495300" cy="433388"/>
            </a:xfrm>
            <a:custGeom>
              <a:avLst/>
              <a:gdLst>
                <a:gd name="T0" fmla="*/ 2147483646 w 199"/>
                <a:gd name="T1" fmla="*/ 2147483646 h 174"/>
                <a:gd name="T2" fmla="*/ 2147483646 w 199"/>
                <a:gd name="T3" fmla="*/ 2147483646 h 174"/>
                <a:gd name="T4" fmla="*/ 2147483646 w 199"/>
                <a:gd name="T5" fmla="*/ 2147483646 h 174"/>
                <a:gd name="T6" fmla="*/ 2147483646 w 199"/>
                <a:gd name="T7" fmla="*/ 0 h 174"/>
                <a:gd name="T8" fmla="*/ 2147483646 w 199"/>
                <a:gd name="T9" fmla="*/ 2147483646 h 174"/>
                <a:gd name="T10" fmla="*/ 2147483646 w 199"/>
                <a:gd name="T11" fmla="*/ 2147483646 h 174"/>
                <a:gd name="T12" fmla="*/ 2147483646 w 199"/>
                <a:gd name="T13" fmla="*/ 2147483646 h 174"/>
                <a:gd name="T14" fmla="*/ 0 w 199"/>
                <a:gd name="T15" fmla="*/ 2147483646 h 174"/>
                <a:gd name="T16" fmla="*/ 0 w 199"/>
                <a:gd name="T17" fmla="*/ 2147483646 h 174"/>
                <a:gd name="T18" fmla="*/ 2147483646 w 199"/>
                <a:gd name="T19" fmla="*/ 2147483646 h 174"/>
                <a:gd name="T20" fmla="*/ 2147483646 w 199"/>
                <a:gd name="T21" fmla="*/ 2147483646 h 174"/>
                <a:gd name="T22" fmla="*/ 2147483646 w 199"/>
                <a:gd name="T23" fmla="*/ 2147483646 h 174"/>
                <a:gd name="T24" fmla="*/ 2147483646 w 199"/>
                <a:gd name="T25" fmla="*/ 2147483646 h 174"/>
                <a:gd name="T26" fmla="*/ 2147483646 w 199"/>
                <a:gd name="T27" fmla="*/ 2147483646 h 174"/>
                <a:gd name="T28" fmla="*/ 2147483646 w 199"/>
                <a:gd name="T29" fmla="*/ 2147483646 h 174"/>
                <a:gd name="T30" fmla="*/ 2147483646 w 199"/>
                <a:gd name="T31" fmla="*/ 2147483646 h 174"/>
                <a:gd name="T32" fmla="*/ 2147483646 w 199"/>
                <a:gd name="T33" fmla="*/ 2147483646 h 174"/>
                <a:gd name="T34" fmla="*/ 2147483646 w 199"/>
                <a:gd name="T35" fmla="*/ 2147483646 h 174"/>
                <a:gd name="T36" fmla="*/ 2147483646 w 199"/>
                <a:gd name="T37" fmla="*/ 2147483646 h 174"/>
                <a:gd name="T38" fmla="*/ 2147483646 w 199"/>
                <a:gd name="T39" fmla="*/ 2147483646 h 174"/>
                <a:gd name="T40" fmla="*/ 2147483646 w 199"/>
                <a:gd name="T41" fmla="*/ 2147483646 h 174"/>
                <a:gd name="T42" fmla="*/ 2147483646 w 199"/>
                <a:gd name="T43" fmla="*/ 2147483646 h 174"/>
                <a:gd name="T44" fmla="*/ 2147483646 w 199"/>
                <a:gd name="T45" fmla="*/ 2147483646 h 174"/>
                <a:gd name="T46" fmla="*/ 2147483646 w 199"/>
                <a:gd name="T47" fmla="*/ 2147483646 h 174"/>
                <a:gd name="T48" fmla="*/ 2147483646 w 199"/>
                <a:gd name="T49" fmla="*/ 2147483646 h 174"/>
                <a:gd name="T50" fmla="*/ 2147483646 w 199"/>
                <a:gd name="T51" fmla="*/ 2147483646 h 174"/>
                <a:gd name="T52" fmla="*/ 2147483646 w 199"/>
                <a:gd name="T53" fmla="*/ 2147483646 h 174"/>
                <a:gd name="T54" fmla="*/ 2147483646 w 199"/>
                <a:gd name="T55" fmla="*/ 2147483646 h 174"/>
                <a:gd name="T56" fmla="*/ 2147483646 w 199"/>
                <a:gd name="T57" fmla="*/ 2147483646 h 174"/>
                <a:gd name="T58" fmla="*/ 2147483646 w 199"/>
                <a:gd name="T59" fmla="*/ 2147483646 h 174"/>
                <a:gd name="T60" fmla="*/ 2147483646 w 199"/>
                <a:gd name="T61" fmla="*/ 2147483646 h 174"/>
                <a:gd name="T62" fmla="*/ 2147483646 w 199"/>
                <a:gd name="T63" fmla="*/ 2147483646 h 174"/>
                <a:gd name="T64" fmla="*/ 2147483646 w 199"/>
                <a:gd name="T65" fmla="*/ 2147483646 h 174"/>
                <a:gd name="T66" fmla="*/ 2147483646 w 199"/>
                <a:gd name="T67" fmla="*/ 2147483646 h 174"/>
                <a:gd name="T68" fmla="*/ 2147483646 w 199"/>
                <a:gd name="T69" fmla="*/ 2147483646 h 174"/>
                <a:gd name="T70" fmla="*/ 2147483646 w 199"/>
                <a:gd name="T71" fmla="*/ 2147483646 h 174"/>
                <a:gd name="T72" fmla="*/ 2147483646 w 199"/>
                <a:gd name="T73" fmla="*/ 2147483646 h 1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9"/>
                <a:gd name="T112" fmla="*/ 0 h 174"/>
                <a:gd name="T113" fmla="*/ 199 w 199"/>
                <a:gd name="T114" fmla="*/ 174 h 1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9" h="174">
                  <a:moveTo>
                    <a:pt x="172" y="27"/>
                  </a:moveTo>
                  <a:cubicBezTo>
                    <a:pt x="137" y="27"/>
                    <a:pt x="137" y="27"/>
                    <a:pt x="137" y="27"/>
                  </a:cubicBezTo>
                  <a:cubicBezTo>
                    <a:pt x="137" y="23"/>
                    <a:pt x="137" y="18"/>
                    <a:pt x="134" y="14"/>
                  </a:cubicBezTo>
                  <a:cubicBezTo>
                    <a:pt x="129" y="5"/>
                    <a:pt x="117" y="1"/>
                    <a:pt x="99" y="0"/>
                  </a:cubicBezTo>
                  <a:cubicBezTo>
                    <a:pt x="82" y="0"/>
                    <a:pt x="70" y="5"/>
                    <a:pt x="65" y="14"/>
                  </a:cubicBezTo>
                  <a:cubicBezTo>
                    <a:pt x="62" y="18"/>
                    <a:pt x="62" y="23"/>
                    <a:pt x="62" y="27"/>
                  </a:cubicBezTo>
                  <a:cubicBezTo>
                    <a:pt x="27" y="27"/>
                    <a:pt x="27" y="27"/>
                    <a:pt x="27" y="27"/>
                  </a:cubicBezTo>
                  <a:cubicBezTo>
                    <a:pt x="12" y="27"/>
                    <a:pt x="0" y="39"/>
                    <a:pt x="0" y="53"/>
                  </a:cubicBezTo>
                  <a:cubicBezTo>
                    <a:pt x="0" y="147"/>
                    <a:pt x="0" y="147"/>
                    <a:pt x="0" y="147"/>
                  </a:cubicBezTo>
                  <a:cubicBezTo>
                    <a:pt x="0" y="162"/>
                    <a:pt x="12" y="174"/>
                    <a:pt x="27" y="174"/>
                  </a:cubicBezTo>
                  <a:cubicBezTo>
                    <a:pt x="172" y="174"/>
                    <a:pt x="172" y="174"/>
                    <a:pt x="172" y="174"/>
                  </a:cubicBezTo>
                  <a:cubicBezTo>
                    <a:pt x="187" y="174"/>
                    <a:pt x="199" y="162"/>
                    <a:pt x="199" y="147"/>
                  </a:cubicBezTo>
                  <a:cubicBezTo>
                    <a:pt x="199" y="53"/>
                    <a:pt x="199" y="53"/>
                    <a:pt x="199" y="53"/>
                  </a:cubicBezTo>
                  <a:cubicBezTo>
                    <a:pt x="199" y="39"/>
                    <a:pt x="187" y="27"/>
                    <a:pt x="172" y="27"/>
                  </a:cubicBezTo>
                  <a:close/>
                  <a:moveTo>
                    <a:pt x="74" y="19"/>
                  </a:moveTo>
                  <a:cubicBezTo>
                    <a:pt x="78" y="14"/>
                    <a:pt x="86" y="11"/>
                    <a:pt x="99" y="11"/>
                  </a:cubicBezTo>
                  <a:cubicBezTo>
                    <a:pt x="113" y="11"/>
                    <a:pt x="122" y="14"/>
                    <a:pt x="125" y="20"/>
                  </a:cubicBezTo>
                  <a:cubicBezTo>
                    <a:pt x="126" y="22"/>
                    <a:pt x="126" y="25"/>
                    <a:pt x="126" y="27"/>
                  </a:cubicBezTo>
                  <a:cubicBezTo>
                    <a:pt x="73" y="27"/>
                    <a:pt x="73" y="27"/>
                    <a:pt x="73" y="27"/>
                  </a:cubicBezTo>
                  <a:cubicBezTo>
                    <a:pt x="73" y="24"/>
                    <a:pt x="73" y="22"/>
                    <a:pt x="74" y="19"/>
                  </a:cubicBezTo>
                  <a:close/>
                  <a:moveTo>
                    <a:pt x="134" y="111"/>
                  </a:moveTo>
                  <a:cubicBezTo>
                    <a:pt x="108" y="111"/>
                    <a:pt x="108" y="111"/>
                    <a:pt x="108" y="111"/>
                  </a:cubicBezTo>
                  <a:cubicBezTo>
                    <a:pt x="108" y="136"/>
                    <a:pt x="108" y="136"/>
                    <a:pt x="108" y="136"/>
                  </a:cubicBezTo>
                  <a:cubicBezTo>
                    <a:pt x="108" y="141"/>
                    <a:pt x="104" y="145"/>
                    <a:pt x="99" y="145"/>
                  </a:cubicBezTo>
                  <a:cubicBezTo>
                    <a:pt x="95" y="145"/>
                    <a:pt x="91" y="141"/>
                    <a:pt x="91" y="136"/>
                  </a:cubicBezTo>
                  <a:cubicBezTo>
                    <a:pt x="91" y="111"/>
                    <a:pt x="91" y="111"/>
                    <a:pt x="91" y="111"/>
                  </a:cubicBezTo>
                  <a:cubicBezTo>
                    <a:pt x="65" y="111"/>
                    <a:pt x="65" y="111"/>
                    <a:pt x="65" y="111"/>
                  </a:cubicBezTo>
                  <a:cubicBezTo>
                    <a:pt x="60" y="111"/>
                    <a:pt x="56" y="107"/>
                    <a:pt x="56" y="102"/>
                  </a:cubicBezTo>
                  <a:cubicBezTo>
                    <a:pt x="56" y="97"/>
                    <a:pt x="60" y="93"/>
                    <a:pt x="65" y="93"/>
                  </a:cubicBezTo>
                  <a:cubicBezTo>
                    <a:pt x="91" y="93"/>
                    <a:pt x="91" y="93"/>
                    <a:pt x="91" y="93"/>
                  </a:cubicBezTo>
                  <a:cubicBezTo>
                    <a:pt x="91" y="68"/>
                    <a:pt x="91" y="68"/>
                    <a:pt x="91" y="68"/>
                  </a:cubicBezTo>
                  <a:cubicBezTo>
                    <a:pt x="91" y="63"/>
                    <a:pt x="95" y="59"/>
                    <a:pt x="99" y="59"/>
                  </a:cubicBezTo>
                  <a:cubicBezTo>
                    <a:pt x="104" y="59"/>
                    <a:pt x="108" y="63"/>
                    <a:pt x="108" y="68"/>
                  </a:cubicBezTo>
                  <a:cubicBezTo>
                    <a:pt x="108" y="93"/>
                    <a:pt x="108" y="93"/>
                    <a:pt x="108" y="93"/>
                  </a:cubicBezTo>
                  <a:cubicBezTo>
                    <a:pt x="134" y="93"/>
                    <a:pt x="134" y="93"/>
                    <a:pt x="134" y="93"/>
                  </a:cubicBezTo>
                  <a:cubicBezTo>
                    <a:pt x="139" y="93"/>
                    <a:pt x="143" y="97"/>
                    <a:pt x="143" y="102"/>
                  </a:cubicBezTo>
                  <a:cubicBezTo>
                    <a:pt x="143" y="107"/>
                    <a:pt x="139" y="111"/>
                    <a:pt x="134" y="111"/>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grpSp>
        <p:nvGrpSpPr>
          <p:cNvPr id="14347" name="Group 33"/>
          <p:cNvGrpSpPr>
            <a:grpSpLocks/>
          </p:cNvGrpSpPr>
          <p:nvPr/>
        </p:nvGrpSpPr>
        <p:grpSpPr bwMode="auto">
          <a:xfrm>
            <a:off x="1116013" y="3262313"/>
            <a:ext cx="350837" cy="492125"/>
            <a:chOff x="0" y="0"/>
            <a:chExt cx="536575" cy="754063"/>
          </a:xfrm>
        </p:grpSpPr>
        <p:sp>
          <p:nvSpPr>
            <p:cNvPr id="14353" name="Freeform 32"/>
            <p:cNvSpPr>
              <a:spLocks noChangeArrowheads="1"/>
            </p:cNvSpPr>
            <p:nvPr/>
          </p:nvSpPr>
          <p:spPr bwMode="auto">
            <a:xfrm>
              <a:off x="111125" y="0"/>
              <a:ext cx="317500" cy="376238"/>
            </a:xfrm>
            <a:custGeom>
              <a:avLst/>
              <a:gdLst>
                <a:gd name="T0" fmla="*/ 2147483646 w 83"/>
                <a:gd name="T1" fmla="*/ 2147483646 h 99"/>
                <a:gd name="T2" fmla="*/ 2147483646 w 83"/>
                <a:gd name="T3" fmla="*/ 2147483646 h 99"/>
                <a:gd name="T4" fmla="*/ 2147483646 w 83"/>
                <a:gd name="T5" fmla="*/ 2147483646 h 99"/>
                <a:gd name="T6" fmla="*/ 2147483646 w 83"/>
                <a:gd name="T7" fmla="*/ 2147483646 h 99"/>
                <a:gd name="T8" fmla="*/ 2147483646 w 83"/>
                <a:gd name="T9" fmla="*/ 2147483646 h 99"/>
                <a:gd name="T10" fmla="*/ 2147483646 w 83"/>
                <a:gd name="T11" fmla="*/ 2147483646 h 99"/>
                <a:gd name="T12" fmla="*/ 2147483646 w 83"/>
                <a:gd name="T13" fmla="*/ 2147483646 h 99"/>
                <a:gd name="T14" fmla="*/ 2147483646 w 83"/>
                <a:gd name="T15" fmla="*/ 2147483646 h 99"/>
                <a:gd name="T16" fmla="*/ 2147483646 w 83"/>
                <a:gd name="T17" fmla="*/ 2147483646 h 99"/>
                <a:gd name="T18" fmla="*/ 2147483646 w 83"/>
                <a:gd name="T19" fmla="*/ 2147483646 h 99"/>
                <a:gd name="T20" fmla="*/ 2147483646 w 83"/>
                <a:gd name="T21" fmla="*/ 2147483646 h 99"/>
                <a:gd name="T22" fmla="*/ 2147483646 w 83"/>
                <a:gd name="T23" fmla="*/ 0 h 99"/>
                <a:gd name="T24" fmla="*/ 2147483646 w 83"/>
                <a:gd name="T25" fmla="*/ 0 h 99"/>
                <a:gd name="T26" fmla="*/ 0 w 83"/>
                <a:gd name="T27" fmla="*/ 2147483646 h 99"/>
                <a:gd name="T28" fmla="*/ 0 w 83"/>
                <a:gd name="T29" fmla="*/ 2147483646 h 99"/>
                <a:gd name="T30" fmla="*/ 2147483646 w 83"/>
                <a:gd name="T31" fmla="*/ 2147483646 h 99"/>
                <a:gd name="T32" fmla="*/ 2147483646 w 83"/>
                <a:gd name="T33" fmla="*/ 2147483646 h 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3"/>
                <a:gd name="T52" fmla="*/ 0 h 99"/>
                <a:gd name="T53" fmla="*/ 83 w 83"/>
                <a:gd name="T54" fmla="*/ 99 h 9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3" h="99">
                  <a:moveTo>
                    <a:pt x="12" y="98"/>
                  </a:moveTo>
                  <a:cubicBezTo>
                    <a:pt x="13" y="95"/>
                    <a:pt x="13" y="95"/>
                    <a:pt x="13" y="95"/>
                  </a:cubicBezTo>
                  <a:cubicBezTo>
                    <a:pt x="24" y="64"/>
                    <a:pt x="24" y="64"/>
                    <a:pt x="24" y="64"/>
                  </a:cubicBezTo>
                  <a:cubicBezTo>
                    <a:pt x="27" y="57"/>
                    <a:pt x="34" y="52"/>
                    <a:pt x="41" y="52"/>
                  </a:cubicBezTo>
                  <a:cubicBezTo>
                    <a:pt x="49" y="52"/>
                    <a:pt x="56" y="57"/>
                    <a:pt x="58" y="64"/>
                  </a:cubicBezTo>
                  <a:cubicBezTo>
                    <a:pt x="69" y="95"/>
                    <a:pt x="69" y="95"/>
                    <a:pt x="69" y="95"/>
                  </a:cubicBezTo>
                  <a:cubicBezTo>
                    <a:pt x="70" y="98"/>
                    <a:pt x="70" y="98"/>
                    <a:pt x="70" y="98"/>
                  </a:cubicBezTo>
                  <a:cubicBezTo>
                    <a:pt x="76" y="98"/>
                    <a:pt x="76" y="98"/>
                    <a:pt x="76" y="98"/>
                  </a:cubicBezTo>
                  <a:cubicBezTo>
                    <a:pt x="83" y="99"/>
                    <a:pt x="83" y="99"/>
                    <a:pt x="83" y="99"/>
                  </a:cubicBezTo>
                  <a:cubicBezTo>
                    <a:pt x="83" y="7"/>
                    <a:pt x="83" y="7"/>
                    <a:pt x="83" y="7"/>
                  </a:cubicBezTo>
                  <a:cubicBezTo>
                    <a:pt x="83" y="5"/>
                    <a:pt x="82" y="3"/>
                    <a:pt x="81" y="2"/>
                  </a:cubicBezTo>
                  <a:cubicBezTo>
                    <a:pt x="80" y="0"/>
                    <a:pt x="78" y="0"/>
                    <a:pt x="76" y="0"/>
                  </a:cubicBezTo>
                  <a:cubicBezTo>
                    <a:pt x="7" y="0"/>
                    <a:pt x="7" y="0"/>
                    <a:pt x="7" y="0"/>
                  </a:cubicBezTo>
                  <a:cubicBezTo>
                    <a:pt x="3" y="0"/>
                    <a:pt x="0" y="3"/>
                    <a:pt x="0" y="7"/>
                  </a:cubicBezTo>
                  <a:cubicBezTo>
                    <a:pt x="0" y="99"/>
                    <a:pt x="0" y="99"/>
                    <a:pt x="0" y="99"/>
                  </a:cubicBezTo>
                  <a:cubicBezTo>
                    <a:pt x="7" y="98"/>
                    <a:pt x="7" y="98"/>
                    <a:pt x="7" y="98"/>
                  </a:cubicBezTo>
                  <a:lnTo>
                    <a:pt x="12" y="98"/>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4354" name="Freeform 33"/>
            <p:cNvSpPr>
              <a:spLocks noChangeArrowheads="1"/>
            </p:cNvSpPr>
            <p:nvPr/>
          </p:nvSpPr>
          <p:spPr bwMode="auto">
            <a:xfrm>
              <a:off x="0" y="250825"/>
              <a:ext cx="536575" cy="503238"/>
            </a:xfrm>
            <a:custGeom>
              <a:avLst/>
              <a:gdLst>
                <a:gd name="T0" fmla="*/ 2147483646 w 140"/>
                <a:gd name="T1" fmla="*/ 2147483646 h 132"/>
                <a:gd name="T2" fmla="*/ 2147483646 w 140"/>
                <a:gd name="T3" fmla="*/ 2147483646 h 132"/>
                <a:gd name="T4" fmla="*/ 2147483646 w 140"/>
                <a:gd name="T5" fmla="*/ 2147483646 h 132"/>
                <a:gd name="T6" fmla="*/ 2147483646 w 140"/>
                <a:gd name="T7" fmla="*/ 2147483646 h 132"/>
                <a:gd name="T8" fmla="*/ 2147483646 w 140"/>
                <a:gd name="T9" fmla="*/ 2147483646 h 132"/>
                <a:gd name="T10" fmla="*/ 2147483646 w 140"/>
                <a:gd name="T11" fmla="*/ 2147483646 h 132"/>
                <a:gd name="T12" fmla="*/ 2147483646 w 140"/>
                <a:gd name="T13" fmla="*/ 2147483646 h 132"/>
                <a:gd name="T14" fmla="*/ 2147483646 w 140"/>
                <a:gd name="T15" fmla="*/ 2147483646 h 132"/>
                <a:gd name="T16" fmla="*/ 2147483646 w 140"/>
                <a:gd name="T17" fmla="*/ 2147483646 h 132"/>
                <a:gd name="T18" fmla="*/ 2147483646 w 140"/>
                <a:gd name="T19" fmla="*/ 0 h 132"/>
                <a:gd name="T20" fmla="*/ 2147483646 w 140"/>
                <a:gd name="T21" fmla="*/ 2147483646 h 132"/>
                <a:gd name="T22" fmla="*/ 2147483646 w 140"/>
                <a:gd name="T23" fmla="*/ 2147483646 h 132"/>
                <a:gd name="T24" fmla="*/ 2147483646 w 140"/>
                <a:gd name="T25" fmla="*/ 2147483646 h 132"/>
                <a:gd name="T26" fmla="*/ 2147483646 w 140"/>
                <a:gd name="T27" fmla="*/ 2147483646 h 132"/>
                <a:gd name="T28" fmla="*/ 2147483646 w 140"/>
                <a:gd name="T29" fmla="*/ 2147483646 h 132"/>
                <a:gd name="T30" fmla="*/ 2147483646 w 140"/>
                <a:gd name="T31" fmla="*/ 2147483646 h 132"/>
                <a:gd name="T32" fmla="*/ 2147483646 w 140"/>
                <a:gd name="T33" fmla="*/ 2147483646 h 132"/>
                <a:gd name="T34" fmla="*/ 2147483646 w 140"/>
                <a:gd name="T35" fmla="*/ 2147483646 h 132"/>
                <a:gd name="T36" fmla="*/ 2147483646 w 140"/>
                <a:gd name="T37" fmla="*/ 2147483646 h 132"/>
                <a:gd name="T38" fmla="*/ 2147483646 w 140"/>
                <a:gd name="T39" fmla="*/ 2147483646 h 132"/>
                <a:gd name="T40" fmla="*/ 2147483646 w 140"/>
                <a:gd name="T41" fmla="*/ 2147483646 h 132"/>
                <a:gd name="T42" fmla="*/ 2147483646 w 140"/>
                <a:gd name="T43" fmla="*/ 2147483646 h 132"/>
                <a:gd name="T44" fmla="*/ 2147483646 w 140"/>
                <a:gd name="T45" fmla="*/ 2147483646 h 132"/>
                <a:gd name="T46" fmla="*/ 2147483646 w 140"/>
                <a:gd name="T47" fmla="*/ 2147483646 h 132"/>
                <a:gd name="T48" fmla="*/ 2147483646 w 140"/>
                <a:gd name="T49" fmla="*/ 2147483646 h 132"/>
                <a:gd name="T50" fmla="*/ 2147483646 w 140"/>
                <a:gd name="T51" fmla="*/ 2147483646 h 132"/>
                <a:gd name="T52" fmla="*/ 2147483646 w 140"/>
                <a:gd name="T53" fmla="*/ 2147483646 h 132"/>
                <a:gd name="T54" fmla="*/ 2147483646 w 140"/>
                <a:gd name="T55" fmla="*/ 2147483646 h 132"/>
                <a:gd name="T56" fmla="*/ 2147483646 w 140"/>
                <a:gd name="T57" fmla="*/ 2147483646 h 132"/>
                <a:gd name="T58" fmla="*/ 2147483646 w 140"/>
                <a:gd name="T59" fmla="*/ 2147483646 h 132"/>
                <a:gd name="T60" fmla="*/ 2147483646 w 140"/>
                <a:gd name="T61" fmla="*/ 2147483646 h 132"/>
                <a:gd name="T62" fmla="*/ 2147483646 w 140"/>
                <a:gd name="T63" fmla="*/ 2147483646 h 132"/>
                <a:gd name="T64" fmla="*/ 2147483646 w 140"/>
                <a:gd name="T65" fmla="*/ 2147483646 h 132"/>
                <a:gd name="T66" fmla="*/ 2147483646 w 140"/>
                <a:gd name="T67" fmla="*/ 2147483646 h 132"/>
                <a:gd name="T68" fmla="*/ 2147483646 w 140"/>
                <a:gd name="T69" fmla="*/ 2147483646 h 132"/>
                <a:gd name="T70" fmla="*/ 2147483646 w 140"/>
                <a:gd name="T71" fmla="*/ 2147483646 h 132"/>
                <a:gd name="T72" fmla="*/ 2147483646 w 140"/>
                <a:gd name="T73" fmla="*/ 2147483646 h 132"/>
                <a:gd name="T74" fmla="*/ 2147483646 w 140"/>
                <a:gd name="T75" fmla="*/ 2147483646 h 1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0"/>
                <a:gd name="T115" fmla="*/ 0 h 132"/>
                <a:gd name="T116" fmla="*/ 140 w 140"/>
                <a:gd name="T117" fmla="*/ 132 h 1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0" h="132">
                  <a:moveTo>
                    <a:pt x="140" y="50"/>
                  </a:moveTo>
                  <a:cubicBezTo>
                    <a:pt x="139" y="48"/>
                    <a:pt x="138" y="47"/>
                    <a:pt x="136" y="47"/>
                  </a:cubicBezTo>
                  <a:cubicBezTo>
                    <a:pt x="112" y="47"/>
                    <a:pt x="112" y="47"/>
                    <a:pt x="112" y="47"/>
                  </a:cubicBezTo>
                  <a:cubicBezTo>
                    <a:pt x="105" y="46"/>
                    <a:pt x="105" y="46"/>
                    <a:pt x="105" y="46"/>
                  </a:cubicBezTo>
                  <a:cubicBezTo>
                    <a:pt x="98" y="46"/>
                    <a:pt x="98" y="46"/>
                    <a:pt x="98" y="46"/>
                  </a:cubicBezTo>
                  <a:cubicBezTo>
                    <a:pt x="92" y="46"/>
                    <a:pt x="92" y="46"/>
                    <a:pt x="92" y="46"/>
                  </a:cubicBezTo>
                  <a:cubicBezTo>
                    <a:pt x="90" y="46"/>
                    <a:pt x="90" y="46"/>
                    <a:pt x="90" y="46"/>
                  </a:cubicBezTo>
                  <a:cubicBezTo>
                    <a:pt x="88" y="42"/>
                    <a:pt x="88" y="42"/>
                    <a:pt x="88" y="42"/>
                  </a:cubicBezTo>
                  <a:cubicBezTo>
                    <a:pt x="74" y="3"/>
                    <a:pt x="74" y="3"/>
                    <a:pt x="74" y="3"/>
                  </a:cubicBezTo>
                  <a:cubicBezTo>
                    <a:pt x="74" y="1"/>
                    <a:pt x="72" y="0"/>
                    <a:pt x="70" y="0"/>
                  </a:cubicBezTo>
                  <a:cubicBezTo>
                    <a:pt x="69" y="0"/>
                    <a:pt x="67" y="1"/>
                    <a:pt x="66" y="3"/>
                  </a:cubicBezTo>
                  <a:cubicBezTo>
                    <a:pt x="53" y="42"/>
                    <a:pt x="53" y="42"/>
                    <a:pt x="53" y="42"/>
                  </a:cubicBezTo>
                  <a:cubicBezTo>
                    <a:pt x="51" y="46"/>
                    <a:pt x="51" y="46"/>
                    <a:pt x="51" y="46"/>
                  </a:cubicBezTo>
                  <a:cubicBezTo>
                    <a:pt x="48" y="46"/>
                    <a:pt x="48" y="46"/>
                    <a:pt x="48" y="46"/>
                  </a:cubicBezTo>
                  <a:cubicBezTo>
                    <a:pt x="42" y="46"/>
                    <a:pt x="42" y="46"/>
                    <a:pt x="42" y="46"/>
                  </a:cubicBezTo>
                  <a:cubicBezTo>
                    <a:pt x="36" y="46"/>
                    <a:pt x="36" y="46"/>
                    <a:pt x="36" y="46"/>
                  </a:cubicBezTo>
                  <a:cubicBezTo>
                    <a:pt x="29" y="47"/>
                    <a:pt x="29" y="47"/>
                    <a:pt x="29" y="47"/>
                  </a:cubicBezTo>
                  <a:cubicBezTo>
                    <a:pt x="5" y="47"/>
                    <a:pt x="5" y="47"/>
                    <a:pt x="5" y="47"/>
                  </a:cubicBezTo>
                  <a:cubicBezTo>
                    <a:pt x="3" y="47"/>
                    <a:pt x="2" y="48"/>
                    <a:pt x="1" y="50"/>
                  </a:cubicBezTo>
                  <a:cubicBezTo>
                    <a:pt x="0" y="52"/>
                    <a:pt x="1" y="53"/>
                    <a:pt x="2" y="55"/>
                  </a:cubicBezTo>
                  <a:cubicBezTo>
                    <a:pt x="39" y="82"/>
                    <a:pt x="39" y="82"/>
                    <a:pt x="39" y="82"/>
                  </a:cubicBezTo>
                  <a:cubicBezTo>
                    <a:pt x="26" y="126"/>
                    <a:pt x="26" y="126"/>
                    <a:pt x="26" y="126"/>
                  </a:cubicBezTo>
                  <a:cubicBezTo>
                    <a:pt x="25" y="128"/>
                    <a:pt x="26" y="130"/>
                    <a:pt x="27" y="131"/>
                  </a:cubicBezTo>
                  <a:cubicBezTo>
                    <a:pt x="28" y="131"/>
                    <a:pt x="28" y="131"/>
                    <a:pt x="29" y="131"/>
                  </a:cubicBezTo>
                  <a:cubicBezTo>
                    <a:pt x="29" y="131"/>
                    <a:pt x="29" y="131"/>
                    <a:pt x="29" y="131"/>
                  </a:cubicBezTo>
                  <a:cubicBezTo>
                    <a:pt x="29" y="131"/>
                    <a:pt x="30" y="131"/>
                    <a:pt x="30" y="132"/>
                  </a:cubicBezTo>
                  <a:cubicBezTo>
                    <a:pt x="30" y="132"/>
                    <a:pt x="30" y="132"/>
                    <a:pt x="30" y="132"/>
                  </a:cubicBezTo>
                  <a:cubicBezTo>
                    <a:pt x="30" y="132"/>
                    <a:pt x="30" y="131"/>
                    <a:pt x="31" y="131"/>
                  </a:cubicBezTo>
                  <a:cubicBezTo>
                    <a:pt x="31" y="131"/>
                    <a:pt x="31" y="131"/>
                    <a:pt x="31" y="131"/>
                  </a:cubicBezTo>
                  <a:cubicBezTo>
                    <a:pt x="32" y="131"/>
                    <a:pt x="32" y="131"/>
                    <a:pt x="32" y="131"/>
                  </a:cubicBezTo>
                  <a:cubicBezTo>
                    <a:pt x="70" y="105"/>
                    <a:pt x="70" y="105"/>
                    <a:pt x="70" y="105"/>
                  </a:cubicBezTo>
                  <a:cubicBezTo>
                    <a:pt x="108" y="131"/>
                    <a:pt x="108" y="131"/>
                    <a:pt x="108" y="131"/>
                  </a:cubicBezTo>
                  <a:cubicBezTo>
                    <a:pt x="109" y="131"/>
                    <a:pt x="110" y="132"/>
                    <a:pt x="111" y="132"/>
                  </a:cubicBezTo>
                  <a:cubicBezTo>
                    <a:pt x="112" y="132"/>
                    <a:pt x="113" y="131"/>
                    <a:pt x="113" y="131"/>
                  </a:cubicBezTo>
                  <a:cubicBezTo>
                    <a:pt x="115" y="130"/>
                    <a:pt x="115" y="128"/>
                    <a:pt x="115" y="126"/>
                  </a:cubicBezTo>
                  <a:cubicBezTo>
                    <a:pt x="101" y="82"/>
                    <a:pt x="101" y="82"/>
                    <a:pt x="101" y="82"/>
                  </a:cubicBezTo>
                  <a:cubicBezTo>
                    <a:pt x="138" y="55"/>
                    <a:pt x="138" y="55"/>
                    <a:pt x="138" y="55"/>
                  </a:cubicBezTo>
                  <a:cubicBezTo>
                    <a:pt x="140" y="53"/>
                    <a:pt x="140" y="52"/>
                    <a:pt x="140" y="5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
        <p:nvSpPr>
          <p:cNvPr id="14348" name="Freeform 37"/>
          <p:cNvSpPr>
            <a:spLocks noEditPoints="1" noChangeArrowheads="1"/>
          </p:cNvSpPr>
          <p:nvPr/>
        </p:nvSpPr>
        <p:spPr bwMode="auto">
          <a:xfrm>
            <a:off x="1098550" y="1638300"/>
            <a:ext cx="387350" cy="473075"/>
          </a:xfrm>
          <a:custGeom>
            <a:avLst/>
            <a:gdLst>
              <a:gd name="T0" fmla="*/ 2147483646 w 155"/>
              <a:gd name="T1" fmla="*/ 2147483646 h 190"/>
              <a:gd name="T2" fmla="*/ 2147483646 w 155"/>
              <a:gd name="T3" fmla="*/ 2147483646 h 190"/>
              <a:gd name="T4" fmla="*/ 2147483646 w 155"/>
              <a:gd name="T5" fmla="*/ 2147483646 h 190"/>
              <a:gd name="T6" fmla="*/ 2147483646 w 155"/>
              <a:gd name="T7" fmla="*/ 2147483646 h 190"/>
              <a:gd name="T8" fmla="*/ 2147483646 w 155"/>
              <a:gd name="T9" fmla="*/ 2147483646 h 190"/>
              <a:gd name="T10" fmla="*/ 2147483646 w 155"/>
              <a:gd name="T11" fmla="*/ 0 h 190"/>
              <a:gd name="T12" fmla="*/ 2147483646 w 155"/>
              <a:gd name="T13" fmla="*/ 2147483646 h 190"/>
              <a:gd name="T14" fmla="*/ 2147483646 w 155"/>
              <a:gd name="T15" fmla="*/ 2147483646 h 190"/>
              <a:gd name="T16" fmla="*/ 2147483646 w 155"/>
              <a:gd name="T17" fmla="*/ 2147483646 h 190"/>
              <a:gd name="T18" fmla="*/ 2147483646 w 155"/>
              <a:gd name="T19" fmla="*/ 2147483646 h 190"/>
              <a:gd name="T20" fmla="*/ 2147483646 w 155"/>
              <a:gd name="T21" fmla="*/ 2147483646 h 190"/>
              <a:gd name="T22" fmla="*/ 2147483646 w 155"/>
              <a:gd name="T23" fmla="*/ 2147483646 h 190"/>
              <a:gd name="T24" fmla="*/ 2147483646 w 155"/>
              <a:gd name="T25" fmla="*/ 2147483646 h 190"/>
              <a:gd name="T26" fmla="*/ 2147483646 w 155"/>
              <a:gd name="T27" fmla="*/ 2147483646 h 190"/>
              <a:gd name="T28" fmla="*/ 2147483646 w 155"/>
              <a:gd name="T29" fmla="*/ 2147483646 h 190"/>
              <a:gd name="T30" fmla="*/ 2147483646 w 155"/>
              <a:gd name="T31" fmla="*/ 2147483646 h 190"/>
              <a:gd name="T32" fmla="*/ 2147483646 w 155"/>
              <a:gd name="T33" fmla="*/ 2147483646 h 190"/>
              <a:gd name="T34" fmla="*/ 2147483646 w 155"/>
              <a:gd name="T35" fmla="*/ 2147483646 h 190"/>
              <a:gd name="T36" fmla="*/ 2147483646 w 155"/>
              <a:gd name="T37" fmla="*/ 2147483646 h 190"/>
              <a:gd name="T38" fmla="*/ 2147483646 w 155"/>
              <a:gd name="T39" fmla="*/ 2147483646 h 190"/>
              <a:gd name="T40" fmla="*/ 2147483646 w 155"/>
              <a:gd name="T41" fmla="*/ 2147483646 h 190"/>
              <a:gd name="T42" fmla="*/ 2147483646 w 155"/>
              <a:gd name="T43" fmla="*/ 2147483646 h 190"/>
              <a:gd name="T44" fmla="*/ 2147483646 w 155"/>
              <a:gd name="T45" fmla="*/ 2147483646 h 190"/>
              <a:gd name="T46" fmla="*/ 2147483646 w 155"/>
              <a:gd name="T47" fmla="*/ 2147483646 h 190"/>
              <a:gd name="T48" fmla="*/ 2147483646 w 155"/>
              <a:gd name="T49" fmla="*/ 2147483646 h 190"/>
              <a:gd name="T50" fmla="*/ 2147483646 w 155"/>
              <a:gd name="T51" fmla="*/ 2147483646 h 190"/>
              <a:gd name="T52" fmla="*/ 2147483646 w 155"/>
              <a:gd name="T53" fmla="*/ 2147483646 h 190"/>
              <a:gd name="T54" fmla="*/ 2147483646 w 155"/>
              <a:gd name="T55" fmla="*/ 2147483646 h 190"/>
              <a:gd name="T56" fmla="*/ 2147483646 w 155"/>
              <a:gd name="T57" fmla="*/ 2147483646 h 190"/>
              <a:gd name="T58" fmla="*/ 2147483646 w 155"/>
              <a:gd name="T59" fmla="*/ 2147483646 h 190"/>
              <a:gd name="T60" fmla="*/ 2147483646 w 155"/>
              <a:gd name="T61" fmla="*/ 2147483646 h 190"/>
              <a:gd name="T62" fmla="*/ 2147483646 w 155"/>
              <a:gd name="T63" fmla="*/ 2147483646 h 190"/>
              <a:gd name="T64" fmla="*/ 2147483646 w 155"/>
              <a:gd name="T65" fmla="*/ 2147483646 h 190"/>
              <a:gd name="T66" fmla="*/ 2147483646 w 155"/>
              <a:gd name="T67" fmla="*/ 2147483646 h 190"/>
              <a:gd name="T68" fmla="*/ 2147483646 w 155"/>
              <a:gd name="T69" fmla="*/ 2147483646 h 190"/>
              <a:gd name="T70" fmla="*/ 2147483646 w 155"/>
              <a:gd name="T71" fmla="*/ 2147483646 h 190"/>
              <a:gd name="T72" fmla="*/ 2147483646 w 155"/>
              <a:gd name="T73" fmla="*/ 2147483646 h 190"/>
              <a:gd name="T74" fmla="*/ 2147483646 w 155"/>
              <a:gd name="T75" fmla="*/ 2147483646 h 190"/>
              <a:gd name="T76" fmla="*/ 2147483646 w 155"/>
              <a:gd name="T77" fmla="*/ 2147483646 h 190"/>
              <a:gd name="T78" fmla="*/ 2147483646 w 155"/>
              <a:gd name="T79" fmla="*/ 2147483646 h 190"/>
              <a:gd name="T80" fmla="*/ 2147483646 w 155"/>
              <a:gd name="T81" fmla="*/ 2147483646 h 190"/>
              <a:gd name="T82" fmla="*/ 2147483646 w 155"/>
              <a:gd name="T83" fmla="*/ 2147483646 h 190"/>
              <a:gd name="T84" fmla="*/ 2147483646 w 155"/>
              <a:gd name="T85" fmla="*/ 2147483646 h 190"/>
              <a:gd name="T86" fmla="*/ 2147483646 w 155"/>
              <a:gd name="T87" fmla="*/ 2147483646 h 190"/>
              <a:gd name="T88" fmla="*/ 2147483646 w 155"/>
              <a:gd name="T89" fmla="*/ 2147483646 h 190"/>
              <a:gd name="T90" fmla="*/ 2147483646 w 155"/>
              <a:gd name="T91" fmla="*/ 2147483646 h 190"/>
              <a:gd name="T92" fmla="*/ 2147483646 w 155"/>
              <a:gd name="T93" fmla="*/ 2147483646 h 190"/>
              <a:gd name="T94" fmla="*/ 2147483646 w 155"/>
              <a:gd name="T95" fmla="*/ 2147483646 h 190"/>
              <a:gd name="T96" fmla="*/ 2147483646 w 155"/>
              <a:gd name="T97" fmla="*/ 2147483646 h 190"/>
              <a:gd name="T98" fmla="*/ 2147483646 w 155"/>
              <a:gd name="T99" fmla="*/ 2147483646 h 190"/>
              <a:gd name="T100" fmla="*/ 2147483646 w 155"/>
              <a:gd name="T101" fmla="*/ 2147483646 h 190"/>
              <a:gd name="T102" fmla="*/ 2147483646 w 155"/>
              <a:gd name="T103" fmla="*/ 2147483646 h 190"/>
              <a:gd name="T104" fmla="*/ 2147483646 w 155"/>
              <a:gd name="T105" fmla="*/ 2147483646 h 190"/>
              <a:gd name="T106" fmla="*/ 2147483646 w 155"/>
              <a:gd name="T107" fmla="*/ 2147483646 h 190"/>
              <a:gd name="T108" fmla="*/ 2147483646 w 155"/>
              <a:gd name="T109" fmla="*/ 2147483646 h 190"/>
              <a:gd name="T110" fmla="*/ 2147483646 w 155"/>
              <a:gd name="T111" fmla="*/ 2147483646 h 190"/>
              <a:gd name="T112" fmla="*/ 2147483646 w 155"/>
              <a:gd name="T113" fmla="*/ 2147483646 h 190"/>
              <a:gd name="T114" fmla="*/ 2147483646 w 155"/>
              <a:gd name="T115" fmla="*/ 2147483646 h 190"/>
              <a:gd name="T116" fmla="*/ 2147483646 w 155"/>
              <a:gd name="T117" fmla="*/ 2147483646 h 190"/>
              <a:gd name="T118" fmla="*/ 2147483646 w 155"/>
              <a:gd name="T119" fmla="*/ 2147483646 h 190"/>
              <a:gd name="T120" fmla="*/ 2147483646 w 155"/>
              <a:gd name="T121" fmla="*/ 2147483646 h 190"/>
              <a:gd name="T122" fmla="*/ 2147483646 w 155"/>
              <a:gd name="T123" fmla="*/ 2147483646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5"/>
              <a:gd name="T187" fmla="*/ 0 h 190"/>
              <a:gd name="T188" fmla="*/ 155 w 155"/>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5" h="190">
                <a:moveTo>
                  <a:pt x="148" y="94"/>
                </a:moveTo>
                <a:cubicBezTo>
                  <a:pt x="147" y="92"/>
                  <a:pt x="145" y="91"/>
                  <a:pt x="144" y="91"/>
                </a:cubicBezTo>
                <a:cubicBezTo>
                  <a:pt x="128" y="91"/>
                  <a:pt x="128" y="91"/>
                  <a:pt x="128" y="91"/>
                </a:cubicBezTo>
                <a:cubicBezTo>
                  <a:pt x="125" y="91"/>
                  <a:pt x="122" y="90"/>
                  <a:pt x="121" y="89"/>
                </a:cubicBezTo>
                <a:cubicBezTo>
                  <a:pt x="120" y="88"/>
                  <a:pt x="117" y="86"/>
                  <a:pt x="112" y="79"/>
                </a:cubicBezTo>
                <a:cubicBezTo>
                  <a:pt x="108" y="74"/>
                  <a:pt x="108" y="74"/>
                  <a:pt x="108" y="74"/>
                </a:cubicBezTo>
                <a:cubicBezTo>
                  <a:pt x="103" y="67"/>
                  <a:pt x="100" y="63"/>
                  <a:pt x="98" y="61"/>
                </a:cubicBezTo>
                <a:cubicBezTo>
                  <a:pt x="72" y="33"/>
                  <a:pt x="72" y="33"/>
                  <a:pt x="72" y="33"/>
                </a:cubicBezTo>
                <a:cubicBezTo>
                  <a:pt x="65" y="4"/>
                  <a:pt x="65" y="4"/>
                  <a:pt x="65" y="4"/>
                </a:cubicBezTo>
                <a:cubicBezTo>
                  <a:pt x="65" y="2"/>
                  <a:pt x="64" y="1"/>
                  <a:pt x="63" y="1"/>
                </a:cubicBezTo>
                <a:cubicBezTo>
                  <a:pt x="62" y="0"/>
                  <a:pt x="61" y="0"/>
                  <a:pt x="59" y="0"/>
                </a:cubicBezTo>
                <a:cubicBezTo>
                  <a:pt x="58" y="0"/>
                  <a:pt x="58" y="0"/>
                  <a:pt x="58" y="0"/>
                </a:cubicBezTo>
                <a:cubicBezTo>
                  <a:pt x="42" y="4"/>
                  <a:pt x="33" y="14"/>
                  <a:pt x="33" y="30"/>
                </a:cubicBezTo>
                <a:cubicBezTo>
                  <a:pt x="33" y="35"/>
                  <a:pt x="36" y="43"/>
                  <a:pt x="41" y="53"/>
                </a:cubicBezTo>
                <a:cubicBezTo>
                  <a:pt x="43" y="57"/>
                  <a:pt x="43" y="57"/>
                  <a:pt x="43" y="57"/>
                </a:cubicBezTo>
                <a:cubicBezTo>
                  <a:pt x="47" y="64"/>
                  <a:pt x="50" y="72"/>
                  <a:pt x="51" y="79"/>
                </a:cubicBezTo>
                <a:cubicBezTo>
                  <a:pt x="50" y="79"/>
                  <a:pt x="50" y="79"/>
                  <a:pt x="50" y="79"/>
                </a:cubicBezTo>
                <a:cubicBezTo>
                  <a:pt x="35" y="79"/>
                  <a:pt x="23" y="82"/>
                  <a:pt x="14" y="87"/>
                </a:cubicBezTo>
                <a:cubicBezTo>
                  <a:pt x="5" y="92"/>
                  <a:pt x="0" y="99"/>
                  <a:pt x="0" y="108"/>
                </a:cubicBezTo>
                <a:cubicBezTo>
                  <a:pt x="0" y="115"/>
                  <a:pt x="3" y="121"/>
                  <a:pt x="8" y="127"/>
                </a:cubicBezTo>
                <a:cubicBezTo>
                  <a:pt x="6" y="130"/>
                  <a:pt x="5" y="133"/>
                  <a:pt x="5" y="136"/>
                </a:cubicBezTo>
                <a:cubicBezTo>
                  <a:pt x="5" y="140"/>
                  <a:pt x="6" y="144"/>
                  <a:pt x="8" y="147"/>
                </a:cubicBezTo>
                <a:cubicBezTo>
                  <a:pt x="10" y="149"/>
                  <a:pt x="13" y="151"/>
                  <a:pt x="17" y="152"/>
                </a:cubicBezTo>
                <a:cubicBezTo>
                  <a:pt x="16" y="153"/>
                  <a:pt x="16" y="154"/>
                  <a:pt x="16" y="155"/>
                </a:cubicBezTo>
                <a:cubicBezTo>
                  <a:pt x="16" y="164"/>
                  <a:pt x="22" y="170"/>
                  <a:pt x="32" y="171"/>
                </a:cubicBezTo>
                <a:cubicBezTo>
                  <a:pt x="32" y="172"/>
                  <a:pt x="32" y="172"/>
                  <a:pt x="32" y="172"/>
                </a:cubicBezTo>
                <a:cubicBezTo>
                  <a:pt x="32" y="180"/>
                  <a:pt x="36" y="190"/>
                  <a:pt x="55" y="190"/>
                </a:cubicBezTo>
                <a:cubicBezTo>
                  <a:pt x="61" y="190"/>
                  <a:pt x="61" y="190"/>
                  <a:pt x="61" y="190"/>
                </a:cubicBezTo>
                <a:cubicBezTo>
                  <a:pt x="62" y="190"/>
                  <a:pt x="63" y="189"/>
                  <a:pt x="63" y="189"/>
                </a:cubicBezTo>
                <a:cubicBezTo>
                  <a:pt x="67" y="187"/>
                  <a:pt x="67" y="187"/>
                  <a:pt x="67" y="187"/>
                </a:cubicBezTo>
                <a:cubicBezTo>
                  <a:pt x="73" y="189"/>
                  <a:pt x="79" y="190"/>
                  <a:pt x="84" y="190"/>
                </a:cubicBezTo>
                <a:cubicBezTo>
                  <a:pt x="86" y="190"/>
                  <a:pt x="88" y="189"/>
                  <a:pt x="92" y="189"/>
                </a:cubicBezTo>
                <a:cubicBezTo>
                  <a:pt x="92" y="189"/>
                  <a:pt x="93" y="189"/>
                  <a:pt x="93" y="189"/>
                </a:cubicBezTo>
                <a:cubicBezTo>
                  <a:pt x="105" y="183"/>
                  <a:pt x="115" y="175"/>
                  <a:pt x="125" y="164"/>
                </a:cubicBezTo>
                <a:cubicBezTo>
                  <a:pt x="144" y="164"/>
                  <a:pt x="144" y="164"/>
                  <a:pt x="144" y="164"/>
                </a:cubicBezTo>
                <a:cubicBezTo>
                  <a:pt x="146" y="164"/>
                  <a:pt x="148" y="163"/>
                  <a:pt x="149" y="161"/>
                </a:cubicBezTo>
                <a:cubicBezTo>
                  <a:pt x="153" y="150"/>
                  <a:pt x="155" y="138"/>
                  <a:pt x="155" y="127"/>
                </a:cubicBezTo>
                <a:cubicBezTo>
                  <a:pt x="155" y="116"/>
                  <a:pt x="153" y="105"/>
                  <a:pt x="148" y="94"/>
                </a:cubicBezTo>
                <a:close/>
                <a:moveTo>
                  <a:pt x="86" y="179"/>
                </a:moveTo>
                <a:cubicBezTo>
                  <a:pt x="93" y="176"/>
                  <a:pt x="93" y="176"/>
                  <a:pt x="93" y="176"/>
                </a:cubicBezTo>
                <a:cubicBezTo>
                  <a:pt x="94" y="175"/>
                  <a:pt x="95" y="174"/>
                  <a:pt x="95" y="173"/>
                </a:cubicBezTo>
                <a:cubicBezTo>
                  <a:pt x="96" y="172"/>
                  <a:pt x="96" y="170"/>
                  <a:pt x="95" y="169"/>
                </a:cubicBezTo>
                <a:cubicBezTo>
                  <a:pt x="93" y="165"/>
                  <a:pt x="90" y="161"/>
                  <a:pt x="87" y="158"/>
                </a:cubicBezTo>
                <a:cubicBezTo>
                  <a:pt x="90" y="156"/>
                  <a:pt x="90" y="156"/>
                  <a:pt x="90" y="156"/>
                </a:cubicBezTo>
                <a:cubicBezTo>
                  <a:pt x="91" y="156"/>
                  <a:pt x="92" y="155"/>
                  <a:pt x="92" y="153"/>
                </a:cubicBezTo>
                <a:cubicBezTo>
                  <a:pt x="93" y="152"/>
                  <a:pt x="93" y="151"/>
                  <a:pt x="92" y="149"/>
                </a:cubicBezTo>
                <a:cubicBezTo>
                  <a:pt x="89" y="145"/>
                  <a:pt x="86" y="142"/>
                  <a:pt x="83" y="139"/>
                </a:cubicBezTo>
                <a:cubicBezTo>
                  <a:pt x="85" y="139"/>
                  <a:pt x="85" y="138"/>
                  <a:pt x="86" y="137"/>
                </a:cubicBezTo>
                <a:cubicBezTo>
                  <a:pt x="86" y="135"/>
                  <a:pt x="86" y="134"/>
                  <a:pt x="86" y="133"/>
                </a:cubicBezTo>
                <a:cubicBezTo>
                  <a:pt x="83" y="128"/>
                  <a:pt x="79" y="124"/>
                  <a:pt x="75" y="121"/>
                </a:cubicBezTo>
                <a:cubicBezTo>
                  <a:pt x="76" y="120"/>
                  <a:pt x="76" y="119"/>
                  <a:pt x="77" y="119"/>
                </a:cubicBezTo>
                <a:cubicBezTo>
                  <a:pt x="77" y="117"/>
                  <a:pt x="77" y="116"/>
                  <a:pt x="76" y="115"/>
                </a:cubicBezTo>
                <a:cubicBezTo>
                  <a:pt x="70" y="103"/>
                  <a:pt x="61" y="97"/>
                  <a:pt x="49" y="97"/>
                </a:cubicBezTo>
                <a:cubicBezTo>
                  <a:pt x="46" y="97"/>
                  <a:pt x="43" y="98"/>
                  <a:pt x="40" y="98"/>
                </a:cubicBezTo>
                <a:cubicBezTo>
                  <a:pt x="38" y="99"/>
                  <a:pt x="35" y="100"/>
                  <a:pt x="31" y="101"/>
                </a:cubicBezTo>
                <a:cubicBezTo>
                  <a:pt x="26" y="102"/>
                  <a:pt x="26" y="102"/>
                  <a:pt x="26" y="102"/>
                </a:cubicBezTo>
                <a:cubicBezTo>
                  <a:pt x="24" y="102"/>
                  <a:pt x="22" y="103"/>
                  <a:pt x="21" y="104"/>
                </a:cubicBezTo>
                <a:cubicBezTo>
                  <a:pt x="21" y="106"/>
                  <a:pt x="21" y="108"/>
                  <a:pt x="22" y="110"/>
                </a:cubicBezTo>
                <a:cubicBezTo>
                  <a:pt x="24" y="112"/>
                  <a:pt x="24" y="112"/>
                  <a:pt x="24" y="112"/>
                </a:cubicBezTo>
                <a:cubicBezTo>
                  <a:pt x="25" y="113"/>
                  <a:pt x="26" y="113"/>
                  <a:pt x="28" y="113"/>
                </a:cubicBezTo>
                <a:cubicBezTo>
                  <a:pt x="33" y="113"/>
                  <a:pt x="33" y="113"/>
                  <a:pt x="33" y="113"/>
                </a:cubicBezTo>
                <a:cubicBezTo>
                  <a:pt x="34" y="113"/>
                  <a:pt x="34" y="113"/>
                  <a:pt x="35" y="113"/>
                </a:cubicBezTo>
                <a:cubicBezTo>
                  <a:pt x="38" y="111"/>
                  <a:pt x="41" y="110"/>
                  <a:pt x="44" y="109"/>
                </a:cubicBezTo>
                <a:cubicBezTo>
                  <a:pt x="46" y="109"/>
                  <a:pt x="48" y="108"/>
                  <a:pt x="50" y="108"/>
                </a:cubicBezTo>
                <a:cubicBezTo>
                  <a:pt x="55" y="108"/>
                  <a:pt x="59" y="110"/>
                  <a:pt x="62" y="114"/>
                </a:cubicBezTo>
                <a:cubicBezTo>
                  <a:pt x="39" y="125"/>
                  <a:pt x="39" y="125"/>
                  <a:pt x="39" y="125"/>
                </a:cubicBezTo>
                <a:cubicBezTo>
                  <a:pt x="30" y="125"/>
                  <a:pt x="30" y="125"/>
                  <a:pt x="30" y="125"/>
                </a:cubicBezTo>
                <a:cubicBezTo>
                  <a:pt x="25" y="125"/>
                  <a:pt x="21" y="123"/>
                  <a:pt x="17" y="120"/>
                </a:cubicBezTo>
                <a:cubicBezTo>
                  <a:pt x="14" y="116"/>
                  <a:pt x="12" y="112"/>
                  <a:pt x="12" y="107"/>
                </a:cubicBezTo>
                <a:cubicBezTo>
                  <a:pt x="12" y="103"/>
                  <a:pt x="13" y="99"/>
                  <a:pt x="22" y="95"/>
                </a:cubicBezTo>
                <a:cubicBezTo>
                  <a:pt x="30" y="92"/>
                  <a:pt x="41" y="91"/>
                  <a:pt x="56" y="91"/>
                </a:cubicBezTo>
                <a:cubicBezTo>
                  <a:pt x="59" y="91"/>
                  <a:pt x="59" y="91"/>
                  <a:pt x="59" y="91"/>
                </a:cubicBezTo>
                <a:cubicBezTo>
                  <a:pt x="59" y="91"/>
                  <a:pt x="59" y="91"/>
                  <a:pt x="59" y="91"/>
                </a:cubicBezTo>
                <a:cubicBezTo>
                  <a:pt x="61" y="90"/>
                  <a:pt x="63" y="88"/>
                  <a:pt x="63" y="86"/>
                </a:cubicBezTo>
                <a:cubicBezTo>
                  <a:pt x="63" y="85"/>
                  <a:pt x="63" y="85"/>
                  <a:pt x="63" y="85"/>
                </a:cubicBezTo>
                <a:cubicBezTo>
                  <a:pt x="63" y="84"/>
                  <a:pt x="63" y="84"/>
                  <a:pt x="63" y="84"/>
                </a:cubicBezTo>
                <a:cubicBezTo>
                  <a:pt x="63" y="73"/>
                  <a:pt x="59" y="60"/>
                  <a:pt x="52" y="47"/>
                </a:cubicBezTo>
                <a:cubicBezTo>
                  <a:pt x="52" y="47"/>
                  <a:pt x="52" y="47"/>
                  <a:pt x="52" y="47"/>
                </a:cubicBezTo>
                <a:cubicBezTo>
                  <a:pt x="50" y="44"/>
                  <a:pt x="50" y="44"/>
                  <a:pt x="50" y="44"/>
                </a:cubicBezTo>
                <a:cubicBezTo>
                  <a:pt x="47" y="39"/>
                  <a:pt x="45" y="34"/>
                  <a:pt x="45" y="30"/>
                </a:cubicBezTo>
                <a:cubicBezTo>
                  <a:pt x="45" y="26"/>
                  <a:pt x="46" y="22"/>
                  <a:pt x="48" y="19"/>
                </a:cubicBezTo>
                <a:cubicBezTo>
                  <a:pt x="50" y="17"/>
                  <a:pt x="53" y="15"/>
                  <a:pt x="56" y="14"/>
                </a:cubicBezTo>
                <a:cubicBezTo>
                  <a:pt x="61" y="38"/>
                  <a:pt x="61" y="38"/>
                  <a:pt x="61" y="38"/>
                </a:cubicBezTo>
                <a:cubicBezTo>
                  <a:pt x="61" y="38"/>
                  <a:pt x="62" y="39"/>
                  <a:pt x="62" y="40"/>
                </a:cubicBezTo>
                <a:cubicBezTo>
                  <a:pt x="91" y="70"/>
                  <a:pt x="91" y="70"/>
                  <a:pt x="91" y="70"/>
                </a:cubicBezTo>
                <a:cubicBezTo>
                  <a:pt x="96" y="77"/>
                  <a:pt x="100" y="81"/>
                  <a:pt x="102" y="85"/>
                </a:cubicBezTo>
                <a:cubicBezTo>
                  <a:pt x="112" y="98"/>
                  <a:pt x="116" y="100"/>
                  <a:pt x="117" y="101"/>
                </a:cubicBezTo>
                <a:cubicBezTo>
                  <a:pt x="118" y="101"/>
                  <a:pt x="122" y="103"/>
                  <a:pt x="139" y="103"/>
                </a:cubicBezTo>
                <a:cubicBezTo>
                  <a:pt x="142" y="111"/>
                  <a:pt x="144" y="120"/>
                  <a:pt x="144" y="129"/>
                </a:cubicBezTo>
                <a:cubicBezTo>
                  <a:pt x="144" y="136"/>
                  <a:pt x="142" y="144"/>
                  <a:pt x="140" y="152"/>
                </a:cubicBezTo>
                <a:cubicBezTo>
                  <a:pt x="122" y="152"/>
                  <a:pt x="122" y="152"/>
                  <a:pt x="122" y="152"/>
                </a:cubicBezTo>
                <a:cubicBezTo>
                  <a:pt x="121" y="152"/>
                  <a:pt x="120" y="153"/>
                  <a:pt x="119" y="154"/>
                </a:cubicBezTo>
                <a:cubicBezTo>
                  <a:pt x="111" y="164"/>
                  <a:pt x="102" y="172"/>
                  <a:pt x="90" y="179"/>
                </a:cubicBezTo>
                <a:lnTo>
                  <a:pt x="86" y="179"/>
                </a:lnTo>
                <a:close/>
                <a:moveTo>
                  <a:pt x="55" y="178"/>
                </a:moveTo>
                <a:cubicBezTo>
                  <a:pt x="51" y="178"/>
                  <a:pt x="48" y="178"/>
                  <a:pt x="46" y="176"/>
                </a:cubicBezTo>
                <a:cubicBezTo>
                  <a:pt x="45" y="175"/>
                  <a:pt x="44" y="174"/>
                  <a:pt x="43" y="172"/>
                </a:cubicBezTo>
                <a:cubicBezTo>
                  <a:pt x="54" y="172"/>
                  <a:pt x="54" y="172"/>
                  <a:pt x="54" y="172"/>
                </a:cubicBezTo>
                <a:cubicBezTo>
                  <a:pt x="55" y="172"/>
                  <a:pt x="55" y="172"/>
                  <a:pt x="56" y="172"/>
                </a:cubicBezTo>
                <a:cubicBezTo>
                  <a:pt x="75" y="163"/>
                  <a:pt x="75" y="163"/>
                  <a:pt x="75" y="163"/>
                </a:cubicBezTo>
                <a:cubicBezTo>
                  <a:pt x="77" y="165"/>
                  <a:pt x="79" y="167"/>
                  <a:pt x="81" y="169"/>
                </a:cubicBezTo>
                <a:cubicBezTo>
                  <a:pt x="81" y="169"/>
                  <a:pt x="81" y="169"/>
                  <a:pt x="81" y="169"/>
                </a:cubicBezTo>
                <a:cubicBezTo>
                  <a:pt x="60" y="178"/>
                  <a:pt x="60" y="178"/>
                  <a:pt x="60" y="178"/>
                </a:cubicBezTo>
                <a:lnTo>
                  <a:pt x="55" y="178"/>
                </a:lnTo>
                <a:close/>
                <a:moveTo>
                  <a:pt x="17" y="136"/>
                </a:moveTo>
                <a:cubicBezTo>
                  <a:pt x="17" y="135"/>
                  <a:pt x="17" y="135"/>
                  <a:pt x="18" y="134"/>
                </a:cubicBezTo>
                <a:cubicBezTo>
                  <a:pt x="21" y="135"/>
                  <a:pt x="27" y="136"/>
                  <a:pt x="33" y="136"/>
                </a:cubicBezTo>
                <a:cubicBezTo>
                  <a:pt x="40" y="136"/>
                  <a:pt x="40" y="136"/>
                  <a:pt x="40" y="136"/>
                </a:cubicBezTo>
                <a:cubicBezTo>
                  <a:pt x="41" y="136"/>
                  <a:pt x="42" y="136"/>
                  <a:pt x="42" y="136"/>
                </a:cubicBezTo>
                <a:cubicBezTo>
                  <a:pt x="63" y="127"/>
                  <a:pt x="63" y="127"/>
                  <a:pt x="63" y="127"/>
                </a:cubicBezTo>
                <a:cubicBezTo>
                  <a:pt x="66" y="128"/>
                  <a:pt x="69" y="130"/>
                  <a:pt x="71" y="132"/>
                </a:cubicBezTo>
                <a:cubicBezTo>
                  <a:pt x="48" y="143"/>
                  <a:pt x="48" y="143"/>
                  <a:pt x="48" y="143"/>
                </a:cubicBezTo>
                <a:cubicBezTo>
                  <a:pt x="33" y="143"/>
                  <a:pt x="33" y="143"/>
                  <a:pt x="33" y="143"/>
                </a:cubicBezTo>
                <a:cubicBezTo>
                  <a:pt x="27" y="143"/>
                  <a:pt x="23" y="142"/>
                  <a:pt x="20" y="141"/>
                </a:cubicBezTo>
                <a:cubicBezTo>
                  <a:pt x="18" y="140"/>
                  <a:pt x="17" y="138"/>
                  <a:pt x="17" y="136"/>
                </a:cubicBezTo>
                <a:close/>
                <a:moveTo>
                  <a:pt x="49" y="154"/>
                </a:moveTo>
                <a:cubicBezTo>
                  <a:pt x="49" y="154"/>
                  <a:pt x="50" y="154"/>
                  <a:pt x="51" y="154"/>
                </a:cubicBezTo>
                <a:cubicBezTo>
                  <a:pt x="71" y="145"/>
                  <a:pt x="71" y="145"/>
                  <a:pt x="71" y="145"/>
                </a:cubicBezTo>
                <a:cubicBezTo>
                  <a:pt x="74" y="146"/>
                  <a:pt x="76" y="147"/>
                  <a:pt x="78" y="149"/>
                </a:cubicBezTo>
                <a:cubicBezTo>
                  <a:pt x="53" y="160"/>
                  <a:pt x="53" y="160"/>
                  <a:pt x="53" y="160"/>
                </a:cubicBezTo>
                <a:cubicBezTo>
                  <a:pt x="42" y="160"/>
                  <a:pt x="42" y="160"/>
                  <a:pt x="42" y="160"/>
                </a:cubicBezTo>
                <a:cubicBezTo>
                  <a:pt x="37" y="160"/>
                  <a:pt x="33" y="160"/>
                  <a:pt x="31" y="158"/>
                </a:cubicBezTo>
                <a:cubicBezTo>
                  <a:pt x="28" y="157"/>
                  <a:pt x="28" y="156"/>
                  <a:pt x="27" y="154"/>
                </a:cubicBezTo>
                <a:lnTo>
                  <a:pt x="49" y="154"/>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4349" name="文本框 7"/>
          <p:cNvSpPr>
            <a:spLocks noChangeArrowheads="1"/>
          </p:cNvSpPr>
          <p:nvPr/>
        </p:nvSpPr>
        <p:spPr bwMode="auto">
          <a:xfrm rot="-910717">
            <a:off x="525463" y="190500"/>
            <a:ext cx="16525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lnSpc>
                <a:spcPct val="100000"/>
              </a:lnSpc>
              <a:spcBef>
                <a:spcPct val="0"/>
              </a:spcBef>
              <a:buFont typeface="Arial" panose="020B0604020202020204" pitchFamily="34" charset="0"/>
              <a:buNone/>
            </a:pPr>
            <a:r>
              <a:rPr lang="zh-CN" altLang="zh-CN" sz="1600" b="1">
                <a:solidFill>
                  <a:schemeClr val="bg1"/>
                </a:solidFill>
                <a:sym typeface="Calibri" panose="020F0502020204030204" pitchFamily="34" charset="0"/>
              </a:rPr>
              <a:t> </a:t>
            </a:r>
            <a:r>
              <a:rPr lang="en-US" altLang="zh-CN" b="1">
                <a:solidFill>
                  <a:schemeClr val="bg1"/>
                </a:solidFill>
                <a:sym typeface="Calibri" panose="020F0502020204030204" pitchFamily="34" charset="0"/>
              </a:rPr>
              <a:t>UML</a:t>
            </a:r>
            <a:r>
              <a:rPr lang="zh-CN" altLang="en-US" b="1">
                <a:solidFill>
                  <a:schemeClr val="bg1"/>
                </a:solidFill>
                <a:sym typeface="Calibri" panose="020F0502020204030204" pitchFamily="34" charset="0"/>
              </a:rPr>
              <a:t>概念</a:t>
            </a:r>
            <a:endParaRPr lang="zh-CN" altLang="zh-CN" b="1">
              <a:solidFill>
                <a:schemeClr val="bg1"/>
              </a:solidFill>
              <a:sym typeface="宋体" panose="02010600030101010101" pitchFamily="2" charset="-122"/>
            </a:endParaRPr>
          </a:p>
        </p:txBody>
      </p:sp>
      <p:sp>
        <p:nvSpPr>
          <p:cNvPr id="7" name="日期占位符 6"/>
          <p:cNvSpPr>
            <a:spLocks noGrp="1"/>
          </p:cNvSpPr>
          <p:nvPr>
            <p:ph type="dt" sz="quarter" idx="10"/>
          </p:nvPr>
        </p:nvSpPr>
        <p:spPr/>
        <p:txBody>
          <a:bodyPr/>
          <a:lstStyle/>
          <a:p>
            <a:pPr>
              <a:defRPr/>
            </a:pPr>
            <a:fld id="{C7963A37-2A1F-4ADA-BB44-9ACEC5D3B650}" type="datetime1">
              <a:rPr lang="zh-CN" altLang="en-US"/>
              <a:pPr>
                <a:defRPr/>
              </a:pPr>
              <a:t>2018/10/14</a:t>
            </a:fld>
            <a:endParaRPr lang="zh-CN" altLang="zh-CN"/>
          </a:p>
        </p:txBody>
      </p:sp>
      <p:sp>
        <p:nvSpPr>
          <p:cNvPr id="8" name="灯片编号占位符 7"/>
          <p:cNvSpPr>
            <a:spLocks noGrp="1"/>
          </p:cNvSpPr>
          <p:nvPr>
            <p:ph type="sldNum" sz="quarter" idx="12"/>
          </p:nvPr>
        </p:nvSpPr>
        <p:spPr/>
        <p:txBody>
          <a:bodyPr/>
          <a:lstStyle/>
          <a:p>
            <a:pPr>
              <a:defRPr/>
            </a:pPr>
            <a:fld id="{900CBDE2-90AC-4536-B7CB-F8A2D1E788E9}" type="slidenum">
              <a:rPr lang="zh-CN" altLang="en-US" smtClean="0"/>
              <a:pPr>
                <a:defRPr/>
              </a:pPr>
              <a:t>8</a:t>
            </a:fld>
            <a:endParaRPr lang="zh-CN" altLang="en-US" sz="1800">
              <a:solidFill>
                <a:schemeClr val="tx1"/>
              </a:solidFill>
            </a:endParaRPr>
          </a:p>
        </p:txBody>
      </p:sp>
      <p:pic>
        <p:nvPicPr>
          <p:cNvPr id="14352" name="图片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6159"/>
                                        </p:tgtEl>
                                        <p:attrNameLst>
                                          <p:attrName>style.visibility</p:attrName>
                                        </p:attrNameLst>
                                      </p:cBhvr>
                                      <p:to>
                                        <p:strVal val="visible"/>
                                      </p:to>
                                    </p:set>
                                    <p:animEffect transition="in" filter="fade">
                                      <p:cBhvr>
                                        <p:cTn id="27" dur="500"/>
                                        <p:tgtEl>
                                          <p:spTgt spid="6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矩形 9"/>
          <p:cNvSpPr>
            <a:spLocks noChangeArrowheads="1"/>
          </p:cNvSpPr>
          <p:nvPr/>
        </p:nvSpPr>
        <p:spPr bwMode="auto">
          <a:xfrm rot="-900000">
            <a:off x="-668338" y="-923925"/>
            <a:ext cx="6434138" cy="1687513"/>
          </a:xfrm>
          <a:prstGeom prst="rect">
            <a:avLst/>
          </a:prstGeom>
          <a:blipFill dpi="0" rotWithShape="1">
            <a:blip r:embed="rId4"/>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6388" name="Group 4"/>
          <p:cNvGrpSpPr>
            <a:grpSpLocks/>
          </p:cNvGrpSpPr>
          <p:nvPr/>
        </p:nvGrpSpPr>
        <p:grpSpPr bwMode="auto">
          <a:xfrm>
            <a:off x="0" y="6734175"/>
            <a:ext cx="12192000" cy="138113"/>
            <a:chOff x="0" y="0"/>
            <a:chExt cx="12231884" cy="334101"/>
          </a:xfrm>
        </p:grpSpPr>
        <p:sp>
          <p:nvSpPr>
            <p:cNvPr id="1639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39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39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39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39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7173" name="任意多边形 4"/>
          <p:cNvSpPr>
            <a:spLocks noChangeArrowheads="1"/>
          </p:cNvSpPr>
          <p:nvPr/>
        </p:nvSpPr>
        <p:spPr bwMode="auto">
          <a:xfrm>
            <a:off x="1350963" y="1162050"/>
            <a:ext cx="9502775" cy="5276850"/>
          </a:xfrm>
          <a:custGeom>
            <a:avLst/>
            <a:gdLst>
              <a:gd name="T0" fmla="*/ 110936665 w 3243492"/>
              <a:gd name="T1" fmla="*/ 0 h 2240066"/>
              <a:gd name="T2" fmla="*/ 110936665 w 3243492"/>
              <a:gd name="T3" fmla="*/ 13349214 h 2240066"/>
              <a:gd name="T4" fmla="*/ 81065779 w 3243492"/>
              <a:gd name="T5" fmla="*/ 13349214 h 2240066"/>
              <a:gd name="T6" fmla="*/ 81478295 w 3243492"/>
              <a:gd name="T7" fmla="*/ 16947983 h 2240066"/>
              <a:gd name="T8" fmla="*/ 63618246 w 3243492"/>
              <a:gd name="T9" fmla="*/ 13349214 h 2240066"/>
              <a:gd name="T10" fmla="*/ 0 w 3243492"/>
              <a:gd name="T11" fmla="*/ 13349214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6390" name="文本框 1"/>
          <p:cNvSpPr txBox="1">
            <a:spLocks noChangeArrowheads="1"/>
          </p:cNvSpPr>
          <p:nvPr/>
        </p:nvSpPr>
        <p:spPr bwMode="auto">
          <a:xfrm>
            <a:off x="2054225" y="1338263"/>
            <a:ext cx="811530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en-US" altLang="zh-CN" b="1">
                <a:solidFill>
                  <a:schemeClr val="bg1"/>
                </a:solidFill>
                <a:latin typeface="Arial" panose="020B0604020202020204" pitchFamily="34" charset="0"/>
                <a:sym typeface="Calibri" panose="020F0502020204030204" pitchFamily="34" charset="0"/>
              </a:rPr>
              <a:t>UML</a:t>
            </a:r>
            <a:r>
              <a:rPr lang="zh-CN" altLang="en-US" b="1">
                <a:solidFill>
                  <a:schemeClr val="bg1"/>
                </a:solidFill>
                <a:latin typeface="Arial" panose="020B0604020202020204" pitchFamily="34" charset="0"/>
                <a:sym typeface="Calibri" panose="020F0502020204030204" pitchFamily="34" charset="0"/>
              </a:rPr>
              <a:t>是统一建模语言，是一种可视化的面向对象建模语言，是一种用来对真实世界物理进行建模的标准标记，用图形方式表现典型的面向对象系统的整个结构。它的作用域不局限于支持面向对象的分析与设计，还支持从需求分析开始的软件开发的全过程。</a:t>
            </a:r>
            <a:endParaRPr lang="en-US" altLang="zh-CN" b="1">
              <a:solidFill>
                <a:schemeClr val="bg1"/>
              </a:solidFill>
              <a:latin typeface="Arial" panose="020B0604020202020204" pitchFamily="34" charset="0"/>
              <a:sym typeface="Calibri" panose="020F0502020204030204" pitchFamily="34" charset="0"/>
            </a:endParaRPr>
          </a:p>
        </p:txBody>
      </p:sp>
      <p:sp>
        <p:nvSpPr>
          <p:cNvPr id="16391" name="文本框 7"/>
          <p:cNvSpPr>
            <a:spLocks noChangeArrowheads="1"/>
          </p:cNvSpPr>
          <p:nvPr/>
        </p:nvSpPr>
        <p:spPr bwMode="auto">
          <a:xfrm rot="-910717">
            <a:off x="525463" y="190500"/>
            <a:ext cx="16525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lnSpc>
                <a:spcPct val="100000"/>
              </a:lnSpc>
              <a:spcBef>
                <a:spcPct val="0"/>
              </a:spcBef>
              <a:buFont typeface="Arial" panose="020B0604020202020204" pitchFamily="34" charset="0"/>
              <a:buNone/>
            </a:pPr>
            <a:r>
              <a:rPr lang="zh-CN" altLang="zh-CN" sz="1600" b="1">
                <a:solidFill>
                  <a:schemeClr val="bg1"/>
                </a:solidFill>
                <a:sym typeface="Calibri" panose="020F0502020204030204" pitchFamily="34" charset="0"/>
              </a:rPr>
              <a:t> </a:t>
            </a:r>
            <a:r>
              <a:rPr lang="en-US" altLang="zh-CN" b="1">
                <a:solidFill>
                  <a:schemeClr val="bg1"/>
                </a:solidFill>
                <a:sym typeface="Calibri" panose="020F0502020204030204" pitchFamily="34" charset="0"/>
              </a:rPr>
              <a:t>UML</a:t>
            </a:r>
            <a:r>
              <a:rPr lang="zh-CN" altLang="en-US" b="1">
                <a:solidFill>
                  <a:schemeClr val="bg1"/>
                </a:solidFill>
                <a:sym typeface="Calibri" panose="020F0502020204030204" pitchFamily="34" charset="0"/>
              </a:rPr>
              <a:t>概念</a:t>
            </a:r>
            <a:endParaRPr lang="zh-CN" altLang="zh-CN"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708F8E08-3516-4DB7-9748-BF7D41451679}" type="datetime1">
              <a:rPr lang="zh-CN" altLang="en-US"/>
              <a:pPr>
                <a:defRPr/>
              </a:pPr>
              <a:t>2018/10/14</a:t>
            </a:fld>
            <a:endParaRPr lang="zh-CN" altLang="zh-CN"/>
          </a:p>
        </p:txBody>
      </p:sp>
      <p:sp>
        <p:nvSpPr>
          <p:cNvPr id="3" name="灯片编号占位符 2"/>
          <p:cNvSpPr>
            <a:spLocks noGrp="1"/>
          </p:cNvSpPr>
          <p:nvPr>
            <p:ph type="sldNum" sz="quarter" idx="12"/>
          </p:nvPr>
        </p:nvSpPr>
        <p:spPr/>
        <p:txBody>
          <a:bodyPr/>
          <a:lstStyle/>
          <a:p>
            <a:pPr>
              <a:defRPr/>
            </a:pPr>
            <a:fld id="{7159669D-D5DA-47C4-919D-7F12C5F96AF7}" type="slidenum">
              <a:rPr lang="zh-CN" altLang="en-US" smtClean="0"/>
              <a:pPr>
                <a:defRPr/>
              </a:pPr>
              <a:t>9</a:t>
            </a:fld>
            <a:endParaRPr lang="zh-CN" altLang="en-US" sz="18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wipe(down)">
                                      <p:cBhvr>
                                        <p:cTn id="7" dur="20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TotalTime>
  <Words>5312</Words>
  <Application>Microsoft Office PowerPoint</Application>
  <PresentationFormat>宽屏</PresentationFormat>
  <Paragraphs>665</Paragraphs>
  <Slides>74</Slides>
  <Notes>38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74</vt:i4>
      </vt:variant>
    </vt:vector>
  </HeadingPairs>
  <TitlesOfParts>
    <vt:vector size="81" baseType="lpstr">
      <vt:lpstr>Calibri</vt:lpstr>
      <vt:lpstr>宋体</vt:lpstr>
      <vt:lpstr>Arial</vt:lpstr>
      <vt:lpstr>Calibri Light</vt:lpstr>
      <vt:lpstr>MS PGothic</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沈启航</dc:creator>
  <cp:lastModifiedBy>沈启航</cp:lastModifiedBy>
  <cp:revision>114</cp:revision>
  <dcterms:created xsi:type="dcterms:W3CDTF">2018-10-13T07:02:42Z</dcterms:created>
  <dcterms:modified xsi:type="dcterms:W3CDTF">2018-10-14T09:21:07Z</dcterms:modified>
</cp:coreProperties>
</file>